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Override PartName="/ppt/diagrams/drawing3.xml" ContentType="application/vnd.ms-office.drawingml.diagramDrawing+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8"/>
  </p:notesMasterIdLst>
  <p:sldIdLst>
    <p:sldId id="637" r:id="rId2"/>
    <p:sldId id="575" r:id="rId3"/>
    <p:sldId id="684" r:id="rId4"/>
    <p:sldId id="401" r:id="rId5"/>
    <p:sldId id="709" r:id="rId6"/>
    <p:sldId id="410" r:id="rId7"/>
    <p:sldId id="707" r:id="rId8"/>
    <p:sldId id="705" r:id="rId9"/>
    <p:sldId id="706" r:id="rId10"/>
    <p:sldId id="456" r:id="rId11"/>
    <p:sldId id="459" r:id="rId12"/>
    <p:sldId id="460" r:id="rId13"/>
    <p:sldId id="461" r:id="rId14"/>
    <p:sldId id="640" r:id="rId15"/>
    <p:sldId id="641" r:id="rId16"/>
    <p:sldId id="643" r:id="rId17"/>
    <p:sldId id="645" r:id="rId18"/>
    <p:sldId id="644" r:id="rId19"/>
    <p:sldId id="646" r:id="rId20"/>
    <p:sldId id="647" r:id="rId21"/>
    <p:sldId id="648" r:id="rId22"/>
    <p:sldId id="702" r:id="rId23"/>
    <p:sldId id="703" r:id="rId24"/>
    <p:sldId id="704" r:id="rId25"/>
    <p:sldId id="692" r:id="rId26"/>
    <p:sldId id="693" r:id="rId27"/>
    <p:sldId id="694" r:id="rId28"/>
    <p:sldId id="695" r:id="rId29"/>
    <p:sldId id="696" r:id="rId30"/>
    <p:sldId id="697" r:id="rId31"/>
    <p:sldId id="698" r:id="rId32"/>
    <p:sldId id="699" r:id="rId33"/>
    <p:sldId id="700" r:id="rId34"/>
    <p:sldId id="666" r:id="rId35"/>
    <p:sldId id="667" r:id="rId36"/>
    <p:sldId id="668" r:id="rId37"/>
    <p:sldId id="669" r:id="rId38"/>
    <p:sldId id="679" r:id="rId39"/>
    <p:sldId id="487" r:id="rId40"/>
    <p:sldId id="488" r:id="rId41"/>
    <p:sldId id="489" r:id="rId42"/>
    <p:sldId id="490" r:id="rId43"/>
    <p:sldId id="491" r:id="rId44"/>
    <p:sldId id="492" r:id="rId45"/>
    <p:sldId id="493" r:id="rId46"/>
    <p:sldId id="494" r:id="rId47"/>
    <p:sldId id="495" r:id="rId48"/>
    <p:sldId id="496" r:id="rId49"/>
    <p:sldId id="497" r:id="rId50"/>
    <p:sldId id="498" r:id="rId51"/>
    <p:sldId id="499" r:id="rId52"/>
    <p:sldId id="500" r:id="rId53"/>
    <p:sldId id="501" r:id="rId54"/>
    <p:sldId id="502" r:id="rId55"/>
    <p:sldId id="503" r:id="rId56"/>
    <p:sldId id="504" r:id="rId57"/>
    <p:sldId id="505" r:id="rId58"/>
    <p:sldId id="506" r:id="rId59"/>
    <p:sldId id="507" r:id="rId60"/>
    <p:sldId id="508" r:id="rId61"/>
    <p:sldId id="509" r:id="rId62"/>
    <p:sldId id="510" r:id="rId63"/>
    <p:sldId id="511" r:id="rId64"/>
    <p:sldId id="512" r:id="rId65"/>
    <p:sldId id="710" r:id="rId66"/>
    <p:sldId id="708"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9FF33"/>
    <a:srgbClr val="00FF00"/>
    <a:srgbClr val="66FF66"/>
    <a:srgbClr val="3366FF"/>
    <a:srgbClr val="3333FF"/>
    <a:srgbClr val="FFFF00"/>
    <a:srgbClr val="CC0066"/>
    <a:srgbClr val="CC0000"/>
    <a:srgbClr val="990033"/>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4708" autoAdjust="0"/>
  </p:normalViewPr>
  <p:slideViewPr>
    <p:cSldViewPr>
      <p:cViewPr varScale="1">
        <p:scale>
          <a:sx n="61" d="100"/>
          <a:sy n="61" d="100"/>
        </p:scale>
        <p:origin x="-14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9C540-E00E-4BE0-B28C-663743FA65BD}" type="doc">
      <dgm:prSet loTypeId="urn:microsoft.com/office/officeart/2005/8/layout/pyramid1" loCatId="pyramid" qsTypeId="urn:microsoft.com/office/officeart/2005/8/quickstyle/simple1" qsCatId="simple" csTypeId="urn:microsoft.com/office/officeart/2005/8/colors/accent1_2" csCatId="accent1" phldr="1"/>
      <dgm:spPr/>
    </dgm:pt>
    <dgm:pt modelId="{7980DFF9-DE82-44E1-BFE0-99D94042DB0D}">
      <dgm:prSet phldrT="[文本]" custT="1"/>
      <dgm:spPr>
        <a:solidFill>
          <a:schemeClr val="accent6">
            <a:lumMod val="60000"/>
            <a:lumOff val="40000"/>
          </a:schemeClr>
        </a:solidFill>
      </dgm:spPr>
      <dgm:t>
        <a:bodyPr/>
        <a:lstStyle/>
        <a:p>
          <a:r>
            <a:rPr lang="zh-CN" altLang="en-US" sz="2800" b="1" dirty="0" smtClean="0"/>
            <a:t>                清晰、持久、舒适</a:t>
          </a:r>
          <a:endParaRPr lang="zh-CN" altLang="en-US" sz="2800" b="1" dirty="0"/>
        </a:p>
      </dgm:t>
    </dgm:pt>
    <dgm:pt modelId="{EF29D601-7526-4921-847A-B09EBFFDEA07}" type="parTrans" cxnId="{F60EB9F4-7549-444D-B13A-C0D7E640E184}">
      <dgm:prSet/>
      <dgm:spPr/>
      <dgm:t>
        <a:bodyPr/>
        <a:lstStyle/>
        <a:p>
          <a:endParaRPr lang="zh-CN" altLang="en-US"/>
        </a:p>
      </dgm:t>
    </dgm:pt>
    <dgm:pt modelId="{EBF50BF5-C690-41E9-8008-57741B5786D0}" type="sibTrans" cxnId="{F60EB9F4-7549-444D-B13A-C0D7E640E184}">
      <dgm:prSet/>
      <dgm:spPr/>
      <dgm:t>
        <a:bodyPr/>
        <a:lstStyle/>
        <a:p>
          <a:endParaRPr lang="zh-CN" altLang="en-US"/>
        </a:p>
      </dgm:t>
    </dgm:pt>
    <dgm:pt modelId="{626E1231-4992-4E88-87A8-94967017501B}">
      <dgm:prSet phldrT="[文本]" custT="1"/>
      <dgm:spPr>
        <a:solidFill>
          <a:srgbClr val="FF0000">
            <a:alpha val="69000"/>
          </a:srgbClr>
        </a:solidFill>
        <a:scene3d>
          <a:camera prst="orthographicFront">
            <a:rot lat="0" lon="0" rev="0"/>
          </a:camera>
          <a:lightRig rig="threePt" dir="t"/>
        </a:scene3d>
      </dgm:spPr>
      <dgm:t>
        <a:bodyPr/>
        <a:lstStyle/>
        <a:p>
          <a:endParaRPr lang="en-US" altLang="zh-CN" sz="2000" b="1" dirty="0" smtClean="0"/>
        </a:p>
        <a:p>
          <a:r>
            <a:rPr lang="zh-CN" altLang="en-US" sz="2000" b="1" dirty="0" smtClean="0"/>
            <a:t>完美</a:t>
          </a:r>
          <a:endParaRPr lang="en-US" altLang="zh-CN" sz="2000" b="1" dirty="0" smtClean="0"/>
        </a:p>
        <a:p>
          <a:r>
            <a:rPr lang="zh-CN" altLang="en-US" sz="2000" b="1" dirty="0" smtClean="0"/>
            <a:t>视界</a:t>
          </a:r>
          <a:endParaRPr lang="zh-CN" altLang="en-US" sz="2000" b="1" dirty="0"/>
        </a:p>
      </dgm:t>
    </dgm:pt>
    <dgm:pt modelId="{E07BFC9F-3621-4322-8B2E-110080FF760F}" type="parTrans" cxnId="{9CB7D987-41B5-4745-9D4A-E76676ED14AB}">
      <dgm:prSet/>
      <dgm:spPr/>
      <dgm:t>
        <a:bodyPr/>
        <a:lstStyle/>
        <a:p>
          <a:endParaRPr lang="zh-CN" altLang="en-US"/>
        </a:p>
      </dgm:t>
    </dgm:pt>
    <dgm:pt modelId="{D32A97F9-E769-4881-A36E-D146030179E2}" type="sibTrans" cxnId="{9CB7D987-41B5-4745-9D4A-E76676ED14AB}">
      <dgm:prSet/>
      <dgm:spPr/>
      <dgm:t>
        <a:bodyPr/>
        <a:lstStyle/>
        <a:p>
          <a:endParaRPr lang="zh-CN" altLang="en-US"/>
        </a:p>
      </dgm:t>
    </dgm:pt>
    <dgm:pt modelId="{6B63E66B-FD10-49EF-AD45-3228BB92709F}">
      <dgm:prSet phldrT="[文本]" custT="1"/>
      <dgm:spPr>
        <a:solidFill>
          <a:srgbClr val="FFFF00"/>
        </a:solidFill>
      </dgm:spPr>
      <dgm:t>
        <a:bodyPr/>
        <a:lstStyle/>
        <a:p>
          <a:r>
            <a:rPr lang="zh-CN" altLang="en-US" sz="3600" b="1" dirty="0" smtClean="0"/>
            <a:t>看真实</a:t>
          </a:r>
          <a:endParaRPr lang="zh-CN" altLang="en-US" sz="3600" b="1" dirty="0"/>
        </a:p>
      </dgm:t>
    </dgm:pt>
    <dgm:pt modelId="{2950E8EF-CD4E-4CF4-9D3F-E07BFC3F1C6C}" type="parTrans" cxnId="{63578681-C8E1-43AB-90C5-2263908ABB65}">
      <dgm:prSet/>
      <dgm:spPr/>
      <dgm:t>
        <a:bodyPr/>
        <a:lstStyle/>
        <a:p>
          <a:endParaRPr lang="zh-CN" altLang="en-US"/>
        </a:p>
      </dgm:t>
    </dgm:pt>
    <dgm:pt modelId="{62748B55-D534-410A-BCEB-4B886E791BBE}" type="sibTrans" cxnId="{63578681-C8E1-43AB-90C5-2263908ABB65}">
      <dgm:prSet/>
      <dgm:spPr/>
      <dgm:t>
        <a:bodyPr/>
        <a:lstStyle/>
        <a:p>
          <a:endParaRPr lang="zh-CN" altLang="en-US"/>
        </a:p>
      </dgm:t>
    </dgm:pt>
    <dgm:pt modelId="{AF3882AC-461A-4358-A6A8-9A388830383C}">
      <dgm:prSet phldrT="[文本]"/>
      <dgm:spPr/>
      <dgm:t>
        <a:bodyPr/>
        <a:lstStyle/>
        <a:p>
          <a:r>
            <a:rPr lang="zh-CN" altLang="en-US" b="1" dirty="0" smtClean="0"/>
            <a:t>看见</a:t>
          </a:r>
          <a:endParaRPr lang="zh-CN" altLang="en-US" b="1" dirty="0"/>
        </a:p>
      </dgm:t>
    </dgm:pt>
    <dgm:pt modelId="{EC569295-73EE-4ADE-A82B-AA9B456D22EB}" type="parTrans" cxnId="{CAEA05EC-7526-47E7-8399-63D78DE2B2EA}">
      <dgm:prSet/>
      <dgm:spPr/>
      <dgm:t>
        <a:bodyPr/>
        <a:lstStyle/>
        <a:p>
          <a:endParaRPr lang="zh-CN" altLang="en-US"/>
        </a:p>
      </dgm:t>
    </dgm:pt>
    <dgm:pt modelId="{9A4440BE-707F-4FFE-A48B-2A046132FB4D}" type="sibTrans" cxnId="{CAEA05EC-7526-47E7-8399-63D78DE2B2EA}">
      <dgm:prSet/>
      <dgm:spPr/>
      <dgm:t>
        <a:bodyPr/>
        <a:lstStyle/>
        <a:p>
          <a:endParaRPr lang="zh-CN" altLang="en-US"/>
        </a:p>
      </dgm:t>
    </dgm:pt>
    <dgm:pt modelId="{56519CF2-D5AA-49F0-9CEB-85EEC5053CD9}">
      <dgm:prSet phldrT="[文本]" custT="1"/>
      <dgm:spPr>
        <a:solidFill>
          <a:srgbClr val="99FF33"/>
        </a:solidFill>
      </dgm:spPr>
      <dgm:t>
        <a:bodyPr/>
        <a:lstStyle/>
        <a:p>
          <a:r>
            <a:rPr lang="zh-CN" altLang="en-US" sz="3600" b="1" dirty="0" smtClean="0"/>
            <a:t>看清晰</a:t>
          </a:r>
          <a:endParaRPr lang="zh-CN" altLang="en-US" sz="3600" b="1" dirty="0"/>
        </a:p>
      </dgm:t>
    </dgm:pt>
    <dgm:pt modelId="{D1AF3CC0-C210-489E-B50C-4F2C60D70998}" type="parTrans" cxnId="{AD6CC036-C940-4CD1-9D65-AE43C6E2B3F3}">
      <dgm:prSet/>
      <dgm:spPr/>
      <dgm:t>
        <a:bodyPr/>
        <a:lstStyle/>
        <a:p>
          <a:endParaRPr lang="zh-CN" altLang="en-US"/>
        </a:p>
      </dgm:t>
    </dgm:pt>
    <dgm:pt modelId="{7813CF4F-45CF-4184-86EB-B48B36B9D175}" type="sibTrans" cxnId="{AD6CC036-C940-4CD1-9D65-AE43C6E2B3F3}">
      <dgm:prSet/>
      <dgm:spPr/>
      <dgm:t>
        <a:bodyPr/>
        <a:lstStyle/>
        <a:p>
          <a:endParaRPr lang="zh-CN" altLang="en-US"/>
        </a:p>
      </dgm:t>
    </dgm:pt>
    <dgm:pt modelId="{2FC79EE6-3867-4B6D-BF84-278908A0A66C}" type="pres">
      <dgm:prSet presAssocID="{8159C540-E00E-4BE0-B28C-663743FA65BD}" presName="Name0" presStyleCnt="0">
        <dgm:presLayoutVars>
          <dgm:dir/>
          <dgm:animLvl val="lvl"/>
          <dgm:resizeHandles val="exact"/>
        </dgm:presLayoutVars>
      </dgm:prSet>
      <dgm:spPr/>
    </dgm:pt>
    <dgm:pt modelId="{66E9A804-F103-44A8-91D2-549D80EB1D6F}" type="pres">
      <dgm:prSet presAssocID="{626E1231-4992-4E88-87A8-94967017501B}" presName="Name8" presStyleCnt="0"/>
      <dgm:spPr/>
    </dgm:pt>
    <dgm:pt modelId="{06EFF33F-9EF1-40F4-BD2C-2C08B1319301}" type="pres">
      <dgm:prSet presAssocID="{626E1231-4992-4E88-87A8-94967017501B}" presName="level" presStyleLbl="node1" presStyleIdx="0" presStyleCnt="5">
        <dgm:presLayoutVars>
          <dgm:chMax val="1"/>
          <dgm:bulletEnabled val="1"/>
        </dgm:presLayoutVars>
      </dgm:prSet>
      <dgm:spPr/>
      <dgm:t>
        <a:bodyPr/>
        <a:lstStyle/>
        <a:p>
          <a:endParaRPr lang="zh-CN" altLang="en-US"/>
        </a:p>
      </dgm:t>
    </dgm:pt>
    <dgm:pt modelId="{FA68CDDD-D9F2-4B0C-BF77-A28303AF4340}" type="pres">
      <dgm:prSet presAssocID="{626E1231-4992-4E88-87A8-94967017501B}" presName="levelTx" presStyleLbl="revTx" presStyleIdx="0" presStyleCnt="0">
        <dgm:presLayoutVars>
          <dgm:chMax val="1"/>
          <dgm:bulletEnabled val="1"/>
        </dgm:presLayoutVars>
      </dgm:prSet>
      <dgm:spPr/>
      <dgm:t>
        <a:bodyPr/>
        <a:lstStyle/>
        <a:p>
          <a:endParaRPr lang="zh-CN" altLang="en-US"/>
        </a:p>
      </dgm:t>
    </dgm:pt>
    <dgm:pt modelId="{AF8B2843-437A-4968-824B-8EAAB3CFBFF3}" type="pres">
      <dgm:prSet presAssocID="{7980DFF9-DE82-44E1-BFE0-99D94042DB0D}" presName="Name8" presStyleCnt="0"/>
      <dgm:spPr/>
    </dgm:pt>
    <dgm:pt modelId="{66FD0CD3-0D63-481D-9E10-11AF3991B66A}" type="pres">
      <dgm:prSet presAssocID="{7980DFF9-DE82-44E1-BFE0-99D94042DB0D}" presName="level" presStyleLbl="node1" presStyleIdx="1" presStyleCnt="5" custScaleY="103650">
        <dgm:presLayoutVars>
          <dgm:chMax val="1"/>
          <dgm:bulletEnabled val="1"/>
        </dgm:presLayoutVars>
      </dgm:prSet>
      <dgm:spPr/>
      <dgm:t>
        <a:bodyPr/>
        <a:lstStyle/>
        <a:p>
          <a:endParaRPr lang="zh-CN" altLang="en-US"/>
        </a:p>
      </dgm:t>
    </dgm:pt>
    <dgm:pt modelId="{809BA056-8FD4-40D5-99D7-1908B97F8825}" type="pres">
      <dgm:prSet presAssocID="{7980DFF9-DE82-44E1-BFE0-99D94042DB0D}" presName="levelTx" presStyleLbl="revTx" presStyleIdx="0" presStyleCnt="0">
        <dgm:presLayoutVars>
          <dgm:chMax val="1"/>
          <dgm:bulletEnabled val="1"/>
        </dgm:presLayoutVars>
      </dgm:prSet>
      <dgm:spPr/>
      <dgm:t>
        <a:bodyPr/>
        <a:lstStyle/>
        <a:p>
          <a:endParaRPr lang="zh-CN" altLang="en-US"/>
        </a:p>
      </dgm:t>
    </dgm:pt>
    <dgm:pt modelId="{A1A6C064-BAF5-4CD9-85D1-BC80673E305B}" type="pres">
      <dgm:prSet presAssocID="{6B63E66B-FD10-49EF-AD45-3228BB92709F}" presName="Name8" presStyleCnt="0"/>
      <dgm:spPr/>
    </dgm:pt>
    <dgm:pt modelId="{41CCA2C3-8B20-4DB9-B458-CCE1BF578E1F}" type="pres">
      <dgm:prSet presAssocID="{6B63E66B-FD10-49EF-AD45-3228BB92709F}" presName="level" presStyleLbl="node1" presStyleIdx="2" presStyleCnt="5">
        <dgm:presLayoutVars>
          <dgm:chMax val="1"/>
          <dgm:bulletEnabled val="1"/>
        </dgm:presLayoutVars>
      </dgm:prSet>
      <dgm:spPr/>
      <dgm:t>
        <a:bodyPr/>
        <a:lstStyle/>
        <a:p>
          <a:endParaRPr lang="zh-CN" altLang="en-US"/>
        </a:p>
      </dgm:t>
    </dgm:pt>
    <dgm:pt modelId="{B73C7B1C-6D15-40AD-8E61-E854E77D10EF}" type="pres">
      <dgm:prSet presAssocID="{6B63E66B-FD10-49EF-AD45-3228BB92709F}" presName="levelTx" presStyleLbl="revTx" presStyleIdx="0" presStyleCnt="0">
        <dgm:presLayoutVars>
          <dgm:chMax val="1"/>
          <dgm:bulletEnabled val="1"/>
        </dgm:presLayoutVars>
      </dgm:prSet>
      <dgm:spPr/>
      <dgm:t>
        <a:bodyPr/>
        <a:lstStyle/>
        <a:p>
          <a:endParaRPr lang="zh-CN" altLang="en-US"/>
        </a:p>
      </dgm:t>
    </dgm:pt>
    <dgm:pt modelId="{92C5490E-63C1-454D-B3EC-561BDC05426A}" type="pres">
      <dgm:prSet presAssocID="{56519CF2-D5AA-49F0-9CEB-85EEC5053CD9}" presName="Name8" presStyleCnt="0"/>
      <dgm:spPr/>
    </dgm:pt>
    <dgm:pt modelId="{70E3CF38-6FE7-4641-989F-F611F4CFE403}" type="pres">
      <dgm:prSet presAssocID="{56519CF2-D5AA-49F0-9CEB-85EEC5053CD9}" presName="level" presStyleLbl="node1" presStyleIdx="3" presStyleCnt="5">
        <dgm:presLayoutVars>
          <dgm:chMax val="1"/>
          <dgm:bulletEnabled val="1"/>
        </dgm:presLayoutVars>
      </dgm:prSet>
      <dgm:spPr/>
      <dgm:t>
        <a:bodyPr/>
        <a:lstStyle/>
        <a:p>
          <a:endParaRPr lang="zh-CN" altLang="en-US"/>
        </a:p>
      </dgm:t>
    </dgm:pt>
    <dgm:pt modelId="{62A2F4DA-B215-4B0F-8600-F3DFC461F8AC}" type="pres">
      <dgm:prSet presAssocID="{56519CF2-D5AA-49F0-9CEB-85EEC5053CD9}" presName="levelTx" presStyleLbl="revTx" presStyleIdx="0" presStyleCnt="0">
        <dgm:presLayoutVars>
          <dgm:chMax val="1"/>
          <dgm:bulletEnabled val="1"/>
        </dgm:presLayoutVars>
      </dgm:prSet>
      <dgm:spPr/>
      <dgm:t>
        <a:bodyPr/>
        <a:lstStyle/>
        <a:p>
          <a:endParaRPr lang="zh-CN" altLang="en-US"/>
        </a:p>
      </dgm:t>
    </dgm:pt>
    <dgm:pt modelId="{3F88504B-A3D4-44A3-8D02-43CFD4A0ACF6}" type="pres">
      <dgm:prSet presAssocID="{AF3882AC-461A-4358-A6A8-9A388830383C}" presName="Name8" presStyleCnt="0"/>
      <dgm:spPr/>
    </dgm:pt>
    <dgm:pt modelId="{3146BB99-23EF-463E-B953-60823747C35E}" type="pres">
      <dgm:prSet presAssocID="{AF3882AC-461A-4358-A6A8-9A388830383C}" presName="level" presStyleLbl="node1" presStyleIdx="4" presStyleCnt="5" custLinFactNeighborX="-17073" custLinFactNeighborY="63504">
        <dgm:presLayoutVars>
          <dgm:chMax val="1"/>
          <dgm:bulletEnabled val="1"/>
        </dgm:presLayoutVars>
      </dgm:prSet>
      <dgm:spPr/>
      <dgm:t>
        <a:bodyPr/>
        <a:lstStyle/>
        <a:p>
          <a:endParaRPr lang="zh-CN" altLang="en-US"/>
        </a:p>
      </dgm:t>
    </dgm:pt>
    <dgm:pt modelId="{5DAA4A73-A3BC-444A-BE4F-2DC1D81AF4AE}" type="pres">
      <dgm:prSet presAssocID="{AF3882AC-461A-4358-A6A8-9A388830383C}" presName="levelTx" presStyleLbl="revTx" presStyleIdx="0" presStyleCnt="0">
        <dgm:presLayoutVars>
          <dgm:chMax val="1"/>
          <dgm:bulletEnabled val="1"/>
        </dgm:presLayoutVars>
      </dgm:prSet>
      <dgm:spPr/>
      <dgm:t>
        <a:bodyPr/>
        <a:lstStyle/>
        <a:p>
          <a:endParaRPr lang="zh-CN" altLang="en-US"/>
        </a:p>
      </dgm:t>
    </dgm:pt>
  </dgm:ptLst>
  <dgm:cxnLst>
    <dgm:cxn modelId="{FAF815B6-4242-411A-BBB8-818669B9E785}" type="presOf" srcId="{8159C540-E00E-4BE0-B28C-663743FA65BD}" destId="{2FC79EE6-3867-4B6D-BF84-278908A0A66C}" srcOrd="0" destOrd="0" presId="urn:microsoft.com/office/officeart/2005/8/layout/pyramid1"/>
    <dgm:cxn modelId="{AD6CC036-C940-4CD1-9D65-AE43C6E2B3F3}" srcId="{8159C540-E00E-4BE0-B28C-663743FA65BD}" destId="{56519CF2-D5AA-49F0-9CEB-85EEC5053CD9}" srcOrd="3" destOrd="0" parTransId="{D1AF3CC0-C210-489E-B50C-4F2C60D70998}" sibTransId="{7813CF4F-45CF-4184-86EB-B48B36B9D175}"/>
    <dgm:cxn modelId="{4B0F50ED-1B81-4C72-9CAA-985C633D80D6}" type="presOf" srcId="{626E1231-4992-4E88-87A8-94967017501B}" destId="{06EFF33F-9EF1-40F4-BD2C-2C08B1319301}" srcOrd="0" destOrd="0" presId="urn:microsoft.com/office/officeart/2005/8/layout/pyramid1"/>
    <dgm:cxn modelId="{1DA5C844-028A-41C7-B9EC-7B09C4786CB9}" type="presOf" srcId="{6B63E66B-FD10-49EF-AD45-3228BB92709F}" destId="{B73C7B1C-6D15-40AD-8E61-E854E77D10EF}" srcOrd="1" destOrd="0" presId="urn:microsoft.com/office/officeart/2005/8/layout/pyramid1"/>
    <dgm:cxn modelId="{F60EB9F4-7549-444D-B13A-C0D7E640E184}" srcId="{8159C540-E00E-4BE0-B28C-663743FA65BD}" destId="{7980DFF9-DE82-44E1-BFE0-99D94042DB0D}" srcOrd="1" destOrd="0" parTransId="{EF29D601-7526-4921-847A-B09EBFFDEA07}" sibTransId="{EBF50BF5-C690-41E9-8008-57741B5786D0}"/>
    <dgm:cxn modelId="{BE8C39C2-0C77-4081-BBD1-1ED16CEA0A5B}" type="presOf" srcId="{6B63E66B-FD10-49EF-AD45-3228BB92709F}" destId="{41CCA2C3-8B20-4DB9-B458-CCE1BF578E1F}" srcOrd="0" destOrd="0" presId="urn:microsoft.com/office/officeart/2005/8/layout/pyramid1"/>
    <dgm:cxn modelId="{72151B79-CBC9-45FE-B2B7-2588C95C71E4}" type="presOf" srcId="{AF3882AC-461A-4358-A6A8-9A388830383C}" destId="{5DAA4A73-A3BC-444A-BE4F-2DC1D81AF4AE}" srcOrd="1" destOrd="0" presId="urn:microsoft.com/office/officeart/2005/8/layout/pyramid1"/>
    <dgm:cxn modelId="{C0AE06E2-5B86-4C93-BCEB-2D05B151EE22}" type="presOf" srcId="{7980DFF9-DE82-44E1-BFE0-99D94042DB0D}" destId="{809BA056-8FD4-40D5-99D7-1908B97F8825}" srcOrd="1" destOrd="0" presId="urn:microsoft.com/office/officeart/2005/8/layout/pyramid1"/>
    <dgm:cxn modelId="{9CB7D987-41B5-4745-9D4A-E76676ED14AB}" srcId="{8159C540-E00E-4BE0-B28C-663743FA65BD}" destId="{626E1231-4992-4E88-87A8-94967017501B}" srcOrd="0" destOrd="0" parTransId="{E07BFC9F-3621-4322-8B2E-110080FF760F}" sibTransId="{D32A97F9-E769-4881-A36E-D146030179E2}"/>
    <dgm:cxn modelId="{CAEA05EC-7526-47E7-8399-63D78DE2B2EA}" srcId="{8159C540-E00E-4BE0-B28C-663743FA65BD}" destId="{AF3882AC-461A-4358-A6A8-9A388830383C}" srcOrd="4" destOrd="0" parTransId="{EC569295-73EE-4ADE-A82B-AA9B456D22EB}" sibTransId="{9A4440BE-707F-4FFE-A48B-2A046132FB4D}"/>
    <dgm:cxn modelId="{63578681-C8E1-43AB-90C5-2263908ABB65}" srcId="{8159C540-E00E-4BE0-B28C-663743FA65BD}" destId="{6B63E66B-FD10-49EF-AD45-3228BB92709F}" srcOrd="2" destOrd="0" parTransId="{2950E8EF-CD4E-4CF4-9D3F-E07BFC3F1C6C}" sibTransId="{62748B55-D534-410A-BCEB-4B886E791BBE}"/>
    <dgm:cxn modelId="{49B5B3D6-BAF7-4EEE-863E-0928B52EB8E5}" type="presOf" srcId="{56519CF2-D5AA-49F0-9CEB-85EEC5053CD9}" destId="{62A2F4DA-B215-4B0F-8600-F3DFC461F8AC}" srcOrd="1" destOrd="0" presId="urn:microsoft.com/office/officeart/2005/8/layout/pyramid1"/>
    <dgm:cxn modelId="{24C06BDD-6604-4B71-A1C7-B154134ED0E7}" type="presOf" srcId="{7980DFF9-DE82-44E1-BFE0-99D94042DB0D}" destId="{66FD0CD3-0D63-481D-9E10-11AF3991B66A}" srcOrd="0" destOrd="0" presId="urn:microsoft.com/office/officeart/2005/8/layout/pyramid1"/>
    <dgm:cxn modelId="{81124D21-102D-4264-96D8-E636FB1E0849}" type="presOf" srcId="{56519CF2-D5AA-49F0-9CEB-85EEC5053CD9}" destId="{70E3CF38-6FE7-4641-989F-F611F4CFE403}" srcOrd="0" destOrd="0" presId="urn:microsoft.com/office/officeart/2005/8/layout/pyramid1"/>
    <dgm:cxn modelId="{88BAA99F-512D-4D6B-80AD-204E55E8E71D}" type="presOf" srcId="{AF3882AC-461A-4358-A6A8-9A388830383C}" destId="{3146BB99-23EF-463E-B953-60823747C35E}" srcOrd="0" destOrd="0" presId="urn:microsoft.com/office/officeart/2005/8/layout/pyramid1"/>
    <dgm:cxn modelId="{AF35B506-CFF8-4129-BBAB-5BFFF4B4D642}" type="presOf" srcId="{626E1231-4992-4E88-87A8-94967017501B}" destId="{FA68CDDD-D9F2-4B0C-BF77-A28303AF4340}" srcOrd="1" destOrd="0" presId="urn:microsoft.com/office/officeart/2005/8/layout/pyramid1"/>
    <dgm:cxn modelId="{87F02086-3EF8-4C42-AD6D-9F14C44EC5A1}" type="presParOf" srcId="{2FC79EE6-3867-4B6D-BF84-278908A0A66C}" destId="{66E9A804-F103-44A8-91D2-549D80EB1D6F}" srcOrd="0" destOrd="0" presId="urn:microsoft.com/office/officeart/2005/8/layout/pyramid1"/>
    <dgm:cxn modelId="{FCE92DD2-F4A6-4E48-B24E-80FB5CEE3A10}" type="presParOf" srcId="{66E9A804-F103-44A8-91D2-549D80EB1D6F}" destId="{06EFF33F-9EF1-40F4-BD2C-2C08B1319301}" srcOrd="0" destOrd="0" presId="urn:microsoft.com/office/officeart/2005/8/layout/pyramid1"/>
    <dgm:cxn modelId="{99A49CC9-4C78-4373-A1BD-5A10AD2F45C2}" type="presParOf" srcId="{66E9A804-F103-44A8-91D2-549D80EB1D6F}" destId="{FA68CDDD-D9F2-4B0C-BF77-A28303AF4340}" srcOrd="1" destOrd="0" presId="urn:microsoft.com/office/officeart/2005/8/layout/pyramid1"/>
    <dgm:cxn modelId="{5D83479A-4376-4E2C-8C8C-0E7E4B5AD2AE}" type="presParOf" srcId="{2FC79EE6-3867-4B6D-BF84-278908A0A66C}" destId="{AF8B2843-437A-4968-824B-8EAAB3CFBFF3}" srcOrd="1" destOrd="0" presId="urn:microsoft.com/office/officeart/2005/8/layout/pyramid1"/>
    <dgm:cxn modelId="{D025AD02-536B-4515-B308-0FA04B78B92F}" type="presParOf" srcId="{AF8B2843-437A-4968-824B-8EAAB3CFBFF3}" destId="{66FD0CD3-0D63-481D-9E10-11AF3991B66A}" srcOrd="0" destOrd="0" presId="urn:microsoft.com/office/officeart/2005/8/layout/pyramid1"/>
    <dgm:cxn modelId="{17C69635-A0EB-4DEC-BA8B-84ED66F8C3F8}" type="presParOf" srcId="{AF8B2843-437A-4968-824B-8EAAB3CFBFF3}" destId="{809BA056-8FD4-40D5-99D7-1908B97F8825}" srcOrd="1" destOrd="0" presId="urn:microsoft.com/office/officeart/2005/8/layout/pyramid1"/>
    <dgm:cxn modelId="{C8AA12EE-921D-4D0E-8E29-0889DF6CBA96}" type="presParOf" srcId="{2FC79EE6-3867-4B6D-BF84-278908A0A66C}" destId="{A1A6C064-BAF5-4CD9-85D1-BC80673E305B}" srcOrd="2" destOrd="0" presId="urn:microsoft.com/office/officeart/2005/8/layout/pyramid1"/>
    <dgm:cxn modelId="{CAF7242B-DA42-47EC-B35D-D05462F96B36}" type="presParOf" srcId="{A1A6C064-BAF5-4CD9-85D1-BC80673E305B}" destId="{41CCA2C3-8B20-4DB9-B458-CCE1BF578E1F}" srcOrd="0" destOrd="0" presId="urn:microsoft.com/office/officeart/2005/8/layout/pyramid1"/>
    <dgm:cxn modelId="{8BFEDEF6-24B5-4876-9F6F-8DCBE26AA2ED}" type="presParOf" srcId="{A1A6C064-BAF5-4CD9-85D1-BC80673E305B}" destId="{B73C7B1C-6D15-40AD-8E61-E854E77D10EF}" srcOrd="1" destOrd="0" presId="urn:microsoft.com/office/officeart/2005/8/layout/pyramid1"/>
    <dgm:cxn modelId="{2BAE76A2-B5B3-403B-A951-8B62B18A2299}" type="presParOf" srcId="{2FC79EE6-3867-4B6D-BF84-278908A0A66C}" destId="{92C5490E-63C1-454D-B3EC-561BDC05426A}" srcOrd="3" destOrd="0" presId="urn:microsoft.com/office/officeart/2005/8/layout/pyramid1"/>
    <dgm:cxn modelId="{4B3994FE-BF7A-4AA3-82AF-8929DB8BEFBD}" type="presParOf" srcId="{92C5490E-63C1-454D-B3EC-561BDC05426A}" destId="{70E3CF38-6FE7-4641-989F-F611F4CFE403}" srcOrd="0" destOrd="0" presId="urn:microsoft.com/office/officeart/2005/8/layout/pyramid1"/>
    <dgm:cxn modelId="{E07D3575-AD15-402F-B07A-A6E55434E289}" type="presParOf" srcId="{92C5490E-63C1-454D-B3EC-561BDC05426A}" destId="{62A2F4DA-B215-4B0F-8600-F3DFC461F8AC}" srcOrd="1" destOrd="0" presId="urn:microsoft.com/office/officeart/2005/8/layout/pyramid1"/>
    <dgm:cxn modelId="{621DBA4B-31EB-4785-BF14-B05CB3A5979B}" type="presParOf" srcId="{2FC79EE6-3867-4B6D-BF84-278908A0A66C}" destId="{3F88504B-A3D4-44A3-8D02-43CFD4A0ACF6}" srcOrd="4" destOrd="0" presId="urn:microsoft.com/office/officeart/2005/8/layout/pyramid1"/>
    <dgm:cxn modelId="{1C342958-9D8D-46D7-A36D-E408B52B3FC5}" type="presParOf" srcId="{3F88504B-A3D4-44A3-8D02-43CFD4A0ACF6}" destId="{3146BB99-23EF-463E-B953-60823747C35E}" srcOrd="0" destOrd="0" presId="urn:microsoft.com/office/officeart/2005/8/layout/pyramid1"/>
    <dgm:cxn modelId="{ACF87745-AE9D-4B4F-945D-26BAFAE38A67}" type="presParOf" srcId="{3F88504B-A3D4-44A3-8D02-43CFD4A0ACF6}" destId="{5DAA4A73-A3BC-444A-BE4F-2DC1D81AF4AE}" srcOrd="1" destOrd="0" presId="urn:microsoft.com/office/officeart/2005/8/layout/pyramid1"/>
  </dgm:cxnLst>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9C540-E00E-4BE0-B28C-663743FA65BD}" type="doc">
      <dgm:prSet loTypeId="urn:microsoft.com/office/officeart/2005/8/layout/pyramid1" loCatId="pyramid" qsTypeId="urn:microsoft.com/office/officeart/2005/8/quickstyle/simple1" qsCatId="simple" csTypeId="urn:microsoft.com/office/officeart/2005/8/colors/accent1_2" csCatId="accent1" phldr="1"/>
      <dgm:spPr/>
    </dgm:pt>
    <dgm:pt modelId="{7980DFF9-DE82-44E1-BFE0-99D94042DB0D}">
      <dgm:prSet phldrT="[文本]" custT="1"/>
      <dgm:spPr>
        <a:solidFill>
          <a:schemeClr val="accent6">
            <a:lumMod val="60000"/>
            <a:lumOff val="40000"/>
          </a:schemeClr>
        </a:solidFill>
      </dgm:spPr>
      <dgm:t>
        <a:bodyPr/>
        <a:lstStyle/>
        <a:p>
          <a:r>
            <a:rPr lang="zh-CN" altLang="en-US" sz="2400" b="1" dirty="0" smtClean="0"/>
            <a:t>清晰、持久、舒适</a:t>
          </a:r>
          <a:endParaRPr lang="zh-CN" altLang="en-US" sz="2400" b="1" dirty="0"/>
        </a:p>
      </dgm:t>
    </dgm:pt>
    <dgm:pt modelId="{EF29D601-7526-4921-847A-B09EBFFDEA07}" type="parTrans" cxnId="{F60EB9F4-7549-444D-B13A-C0D7E640E184}">
      <dgm:prSet/>
      <dgm:spPr/>
      <dgm:t>
        <a:bodyPr/>
        <a:lstStyle/>
        <a:p>
          <a:endParaRPr lang="zh-CN" altLang="en-US"/>
        </a:p>
      </dgm:t>
    </dgm:pt>
    <dgm:pt modelId="{EBF50BF5-C690-41E9-8008-57741B5786D0}" type="sibTrans" cxnId="{F60EB9F4-7549-444D-B13A-C0D7E640E184}">
      <dgm:prSet/>
      <dgm:spPr/>
      <dgm:t>
        <a:bodyPr/>
        <a:lstStyle/>
        <a:p>
          <a:endParaRPr lang="zh-CN" altLang="en-US"/>
        </a:p>
      </dgm:t>
    </dgm:pt>
    <dgm:pt modelId="{626E1231-4992-4E88-87A8-94967017501B}">
      <dgm:prSet phldrT="[文本]" custT="1"/>
      <dgm:spPr>
        <a:solidFill>
          <a:srgbClr val="FF0000">
            <a:alpha val="69000"/>
          </a:srgbClr>
        </a:solidFill>
        <a:scene3d>
          <a:camera prst="orthographicFront">
            <a:rot lat="0" lon="0" rev="0"/>
          </a:camera>
          <a:lightRig rig="threePt" dir="t"/>
        </a:scene3d>
      </dgm:spPr>
      <dgm:t>
        <a:bodyPr/>
        <a:lstStyle/>
        <a:p>
          <a:endParaRPr lang="en-US" altLang="zh-CN" sz="2000" b="1" dirty="0" smtClean="0"/>
        </a:p>
        <a:p>
          <a:r>
            <a:rPr lang="zh-CN" altLang="en-US" sz="2000" b="1" dirty="0" smtClean="0"/>
            <a:t>完美</a:t>
          </a:r>
          <a:endParaRPr lang="en-US" altLang="zh-CN" sz="2000" b="1" dirty="0" smtClean="0"/>
        </a:p>
        <a:p>
          <a:r>
            <a:rPr lang="zh-CN" altLang="en-US" sz="2000" b="1" dirty="0" smtClean="0"/>
            <a:t>视界</a:t>
          </a:r>
          <a:endParaRPr lang="zh-CN" altLang="en-US" sz="2000" b="1" dirty="0"/>
        </a:p>
      </dgm:t>
    </dgm:pt>
    <dgm:pt modelId="{E07BFC9F-3621-4322-8B2E-110080FF760F}" type="parTrans" cxnId="{9CB7D987-41B5-4745-9D4A-E76676ED14AB}">
      <dgm:prSet/>
      <dgm:spPr/>
      <dgm:t>
        <a:bodyPr/>
        <a:lstStyle/>
        <a:p>
          <a:endParaRPr lang="zh-CN" altLang="en-US"/>
        </a:p>
      </dgm:t>
    </dgm:pt>
    <dgm:pt modelId="{D32A97F9-E769-4881-A36E-D146030179E2}" type="sibTrans" cxnId="{9CB7D987-41B5-4745-9D4A-E76676ED14AB}">
      <dgm:prSet/>
      <dgm:spPr/>
      <dgm:t>
        <a:bodyPr/>
        <a:lstStyle/>
        <a:p>
          <a:endParaRPr lang="zh-CN" altLang="en-US"/>
        </a:p>
      </dgm:t>
    </dgm:pt>
    <dgm:pt modelId="{6B63E66B-FD10-49EF-AD45-3228BB92709F}">
      <dgm:prSet phldrT="[文本]" custT="1"/>
      <dgm:spPr>
        <a:solidFill>
          <a:srgbClr val="FFFF00"/>
        </a:solidFill>
      </dgm:spPr>
      <dgm:t>
        <a:bodyPr/>
        <a:lstStyle/>
        <a:p>
          <a:r>
            <a:rPr lang="zh-CN" altLang="en-US" sz="2800" b="1" dirty="0" smtClean="0"/>
            <a:t>看真实</a:t>
          </a:r>
          <a:endParaRPr lang="zh-CN" altLang="en-US" sz="2800" b="1" dirty="0"/>
        </a:p>
      </dgm:t>
    </dgm:pt>
    <dgm:pt modelId="{2950E8EF-CD4E-4CF4-9D3F-E07BFC3F1C6C}" type="parTrans" cxnId="{63578681-C8E1-43AB-90C5-2263908ABB65}">
      <dgm:prSet/>
      <dgm:spPr/>
      <dgm:t>
        <a:bodyPr/>
        <a:lstStyle/>
        <a:p>
          <a:endParaRPr lang="zh-CN" altLang="en-US"/>
        </a:p>
      </dgm:t>
    </dgm:pt>
    <dgm:pt modelId="{62748B55-D534-410A-BCEB-4B886E791BBE}" type="sibTrans" cxnId="{63578681-C8E1-43AB-90C5-2263908ABB65}">
      <dgm:prSet/>
      <dgm:spPr/>
      <dgm:t>
        <a:bodyPr/>
        <a:lstStyle/>
        <a:p>
          <a:endParaRPr lang="zh-CN" altLang="en-US"/>
        </a:p>
      </dgm:t>
    </dgm:pt>
    <dgm:pt modelId="{AF3882AC-461A-4358-A6A8-9A388830383C}">
      <dgm:prSet phldrT="[文本]" custT="1"/>
      <dgm:spPr/>
      <dgm:t>
        <a:bodyPr/>
        <a:lstStyle/>
        <a:p>
          <a:r>
            <a:rPr lang="zh-CN" altLang="en-US" sz="3600" b="1" dirty="0" smtClean="0"/>
            <a:t>看见</a:t>
          </a:r>
          <a:endParaRPr lang="zh-CN" altLang="en-US" sz="3600" b="1" dirty="0"/>
        </a:p>
      </dgm:t>
    </dgm:pt>
    <dgm:pt modelId="{EC569295-73EE-4ADE-A82B-AA9B456D22EB}" type="parTrans" cxnId="{CAEA05EC-7526-47E7-8399-63D78DE2B2EA}">
      <dgm:prSet/>
      <dgm:spPr/>
      <dgm:t>
        <a:bodyPr/>
        <a:lstStyle/>
        <a:p>
          <a:endParaRPr lang="zh-CN" altLang="en-US"/>
        </a:p>
      </dgm:t>
    </dgm:pt>
    <dgm:pt modelId="{9A4440BE-707F-4FFE-A48B-2A046132FB4D}" type="sibTrans" cxnId="{CAEA05EC-7526-47E7-8399-63D78DE2B2EA}">
      <dgm:prSet/>
      <dgm:spPr/>
      <dgm:t>
        <a:bodyPr/>
        <a:lstStyle/>
        <a:p>
          <a:endParaRPr lang="zh-CN" altLang="en-US"/>
        </a:p>
      </dgm:t>
    </dgm:pt>
    <dgm:pt modelId="{56519CF2-D5AA-49F0-9CEB-85EEC5053CD9}">
      <dgm:prSet phldrT="[文本]" custT="1"/>
      <dgm:spPr>
        <a:solidFill>
          <a:srgbClr val="99FF33"/>
        </a:solidFill>
      </dgm:spPr>
      <dgm:t>
        <a:bodyPr/>
        <a:lstStyle/>
        <a:p>
          <a:r>
            <a:rPr lang="zh-CN" altLang="en-US" sz="2800" b="1" dirty="0" smtClean="0"/>
            <a:t>看清晰</a:t>
          </a:r>
          <a:endParaRPr lang="zh-CN" altLang="en-US" sz="2800" b="1" dirty="0"/>
        </a:p>
      </dgm:t>
    </dgm:pt>
    <dgm:pt modelId="{D1AF3CC0-C210-489E-B50C-4F2C60D70998}" type="parTrans" cxnId="{AD6CC036-C940-4CD1-9D65-AE43C6E2B3F3}">
      <dgm:prSet/>
      <dgm:spPr/>
      <dgm:t>
        <a:bodyPr/>
        <a:lstStyle/>
        <a:p>
          <a:endParaRPr lang="zh-CN" altLang="en-US"/>
        </a:p>
      </dgm:t>
    </dgm:pt>
    <dgm:pt modelId="{7813CF4F-45CF-4184-86EB-B48B36B9D175}" type="sibTrans" cxnId="{AD6CC036-C940-4CD1-9D65-AE43C6E2B3F3}">
      <dgm:prSet/>
      <dgm:spPr/>
      <dgm:t>
        <a:bodyPr/>
        <a:lstStyle/>
        <a:p>
          <a:endParaRPr lang="zh-CN" altLang="en-US"/>
        </a:p>
      </dgm:t>
    </dgm:pt>
    <dgm:pt modelId="{2FC79EE6-3867-4B6D-BF84-278908A0A66C}" type="pres">
      <dgm:prSet presAssocID="{8159C540-E00E-4BE0-B28C-663743FA65BD}" presName="Name0" presStyleCnt="0">
        <dgm:presLayoutVars>
          <dgm:dir/>
          <dgm:animLvl val="lvl"/>
          <dgm:resizeHandles val="exact"/>
        </dgm:presLayoutVars>
      </dgm:prSet>
      <dgm:spPr/>
    </dgm:pt>
    <dgm:pt modelId="{66E9A804-F103-44A8-91D2-549D80EB1D6F}" type="pres">
      <dgm:prSet presAssocID="{626E1231-4992-4E88-87A8-94967017501B}" presName="Name8" presStyleCnt="0"/>
      <dgm:spPr/>
    </dgm:pt>
    <dgm:pt modelId="{06EFF33F-9EF1-40F4-BD2C-2C08B1319301}" type="pres">
      <dgm:prSet presAssocID="{626E1231-4992-4E88-87A8-94967017501B}" presName="level" presStyleLbl="node1" presStyleIdx="0" presStyleCnt="5">
        <dgm:presLayoutVars>
          <dgm:chMax val="1"/>
          <dgm:bulletEnabled val="1"/>
        </dgm:presLayoutVars>
      </dgm:prSet>
      <dgm:spPr/>
      <dgm:t>
        <a:bodyPr/>
        <a:lstStyle/>
        <a:p>
          <a:endParaRPr lang="zh-CN" altLang="en-US"/>
        </a:p>
      </dgm:t>
    </dgm:pt>
    <dgm:pt modelId="{FA68CDDD-D9F2-4B0C-BF77-A28303AF4340}" type="pres">
      <dgm:prSet presAssocID="{626E1231-4992-4E88-87A8-94967017501B}" presName="levelTx" presStyleLbl="revTx" presStyleIdx="0" presStyleCnt="0">
        <dgm:presLayoutVars>
          <dgm:chMax val="1"/>
          <dgm:bulletEnabled val="1"/>
        </dgm:presLayoutVars>
      </dgm:prSet>
      <dgm:spPr/>
      <dgm:t>
        <a:bodyPr/>
        <a:lstStyle/>
        <a:p>
          <a:endParaRPr lang="zh-CN" altLang="en-US"/>
        </a:p>
      </dgm:t>
    </dgm:pt>
    <dgm:pt modelId="{AF8B2843-437A-4968-824B-8EAAB3CFBFF3}" type="pres">
      <dgm:prSet presAssocID="{7980DFF9-DE82-44E1-BFE0-99D94042DB0D}" presName="Name8" presStyleCnt="0"/>
      <dgm:spPr/>
    </dgm:pt>
    <dgm:pt modelId="{66FD0CD3-0D63-481D-9E10-11AF3991B66A}" type="pres">
      <dgm:prSet presAssocID="{7980DFF9-DE82-44E1-BFE0-99D94042DB0D}" presName="level" presStyleLbl="node1" presStyleIdx="1" presStyleCnt="5">
        <dgm:presLayoutVars>
          <dgm:chMax val="1"/>
          <dgm:bulletEnabled val="1"/>
        </dgm:presLayoutVars>
      </dgm:prSet>
      <dgm:spPr/>
      <dgm:t>
        <a:bodyPr/>
        <a:lstStyle/>
        <a:p>
          <a:endParaRPr lang="zh-CN" altLang="en-US"/>
        </a:p>
      </dgm:t>
    </dgm:pt>
    <dgm:pt modelId="{809BA056-8FD4-40D5-99D7-1908B97F8825}" type="pres">
      <dgm:prSet presAssocID="{7980DFF9-DE82-44E1-BFE0-99D94042DB0D}" presName="levelTx" presStyleLbl="revTx" presStyleIdx="0" presStyleCnt="0">
        <dgm:presLayoutVars>
          <dgm:chMax val="1"/>
          <dgm:bulletEnabled val="1"/>
        </dgm:presLayoutVars>
      </dgm:prSet>
      <dgm:spPr/>
      <dgm:t>
        <a:bodyPr/>
        <a:lstStyle/>
        <a:p>
          <a:endParaRPr lang="zh-CN" altLang="en-US"/>
        </a:p>
      </dgm:t>
    </dgm:pt>
    <dgm:pt modelId="{A1A6C064-BAF5-4CD9-85D1-BC80673E305B}" type="pres">
      <dgm:prSet presAssocID="{6B63E66B-FD10-49EF-AD45-3228BB92709F}" presName="Name8" presStyleCnt="0"/>
      <dgm:spPr/>
    </dgm:pt>
    <dgm:pt modelId="{41CCA2C3-8B20-4DB9-B458-CCE1BF578E1F}" type="pres">
      <dgm:prSet presAssocID="{6B63E66B-FD10-49EF-AD45-3228BB92709F}" presName="level" presStyleLbl="node1" presStyleIdx="2" presStyleCnt="5">
        <dgm:presLayoutVars>
          <dgm:chMax val="1"/>
          <dgm:bulletEnabled val="1"/>
        </dgm:presLayoutVars>
      </dgm:prSet>
      <dgm:spPr/>
      <dgm:t>
        <a:bodyPr/>
        <a:lstStyle/>
        <a:p>
          <a:endParaRPr lang="zh-CN" altLang="en-US"/>
        </a:p>
      </dgm:t>
    </dgm:pt>
    <dgm:pt modelId="{B73C7B1C-6D15-40AD-8E61-E854E77D10EF}" type="pres">
      <dgm:prSet presAssocID="{6B63E66B-FD10-49EF-AD45-3228BB92709F}" presName="levelTx" presStyleLbl="revTx" presStyleIdx="0" presStyleCnt="0">
        <dgm:presLayoutVars>
          <dgm:chMax val="1"/>
          <dgm:bulletEnabled val="1"/>
        </dgm:presLayoutVars>
      </dgm:prSet>
      <dgm:spPr/>
      <dgm:t>
        <a:bodyPr/>
        <a:lstStyle/>
        <a:p>
          <a:endParaRPr lang="zh-CN" altLang="en-US"/>
        </a:p>
      </dgm:t>
    </dgm:pt>
    <dgm:pt modelId="{92C5490E-63C1-454D-B3EC-561BDC05426A}" type="pres">
      <dgm:prSet presAssocID="{56519CF2-D5AA-49F0-9CEB-85EEC5053CD9}" presName="Name8" presStyleCnt="0"/>
      <dgm:spPr/>
    </dgm:pt>
    <dgm:pt modelId="{70E3CF38-6FE7-4641-989F-F611F4CFE403}" type="pres">
      <dgm:prSet presAssocID="{56519CF2-D5AA-49F0-9CEB-85EEC5053CD9}" presName="level" presStyleLbl="node1" presStyleIdx="3" presStyleCnt="5">
        <dgm:presLayoutVars>
          <dgm:chMax val="1"/>
          <dgm:bulletEnabled val="1"/>
        </dgm:presLayoutVars>
      </dgm:prSet>
      <dgm:spPr/>
      <dgm:t>
        <a:bodyPr/>
        <a:lstStyle/>
        <a:p>
          <a:endParaRPr lang="zh-CN" altLang="en-US"/>
        </a:p>
      </dgm:t>
    </dgm:pt>
    <dgm:pt modelId="{62A2F4DA-B215-4B0F-8600-F3DFC461F8AC}" type="pres">
      <dgm:prSet presAssocID="{56519CF2-D5AA-49F0-9CEB-85EEC5053CD9}" presName="levelTx" presStyleLbl="revTx" presStyleIdx="0" presStyleCnt="0">
        <dgm:presLayoutVars>
          <dgm:chMax val="1"/>
          <dgm:bulletEnabled val="1"/>
        </dgm:presLayoutVars>
      </dgm:prSet>
      <dgm:spPr/>
      <dgm:t>
        <a:bodyPr/>
        <a:lstStyle/>
        <a:p>
          <a:endParaRPr lang="zh-CN" altLang="en-US"/>
        </a:p>
      </dgm:t>
    </dgm:pt>
    <dgm:pt modelId="{3F88504B-A3D4-44A3-8D02-43CFD4A0ACF6}" type="pres">
      <dgm:prSet presAssocID="{AF3882AC-461A-4358-A6A8-9A388830383C}" presName="Name8" presStyleCnt="0"/>
      <dgm:spPr/>
    </dgm:pt>
    <dgm:pt modelId="{3146BB99-23EF-463E-B953-60823747C35E}" type="pres">
      <dgm:prSet presAssocID="{AF3882AC-461A-4358-A6A8-9A388830383C}" presName="level" presStyleLbl="node1" presStyleIdx="4" presStyleCnt="5" custLinFactNeighborX="-13415" custLinFactNeighborY="-1449">
        <dgm:presLayoutVars>
          <dgm:chMax val="1"/>
          <dgm:bulletEnabled val="1"/>
        </dgm:presLayoutVars>
      </dgm:prSet>
      <dgm:spPr/>
      <dgm:t>
        <a:bodyPr/>
        <a:lstStyle/>
        <a:p>
          <a:endParaRPr lang="zh-CN" altLang="en-US"/>
        </a:p>
      </dgm:t>
    </dgm:pt>
    <dgm:pt modelId="{5DAA4A73-A3BC-444A-BE4F-2DC1D81AF4AE}" type="pres">
      <dgm:prSet presAssocID="{AF3882AC-461A-4358-A6A8-9A388830383C}" presName="levelTx" presStyleLbl="revTx" presStyleIdx="0" presStyleCnt="0">
        <dgm:presLayoutVars>
          <dgm:chMax val="1"/>
          <dgm:bulletEnabled val="1"/>
        </dgm:presLayoutVars>
      </dgm:prSet>
      <dgm:spPr/>
      <dgm:t>
        <a:bodyPr/>
        <a:lstStyle/>
        <a:p>
          <a:endParaRPr lang="zh-CN" altLang="en-US"/>
        </a:p>
      </dgm:t>
    </dgm:pt>
  </dgm:ptLst>
  <dgm:cxnLst>
    <dgm:cxn modelId="{3B0788C2-CF59-45E1-A24F-34D2B94D76D3}" type="presOf" srcId="{6B63E66B-FD10-49EF-AD45-3228BB92709F}" destId="{B73C7B1C-6D15-40AD-8E61-E854E77D10EF}" srcOrd="1" destOrd="0" presId="urn:microsoft.com/office/officeart/2005/8/layout/pyramid1"/>
    <dgm:cxn modelId="{F2A86C15-625F-4588-8EFD-B74B9FED92E6}" type="presOf" srcId="{AF3882AC-461A-4358-A6A8-9A388830383C}" destId="{5DAA4A73-A3BC-444A-BE4F-2DC1D81AF4AE}" srcOrd="1" destOrd="0" presId="urn:microsoft.com/office/officeart/2005/8/layout/pyramid1"/>
    <dgm:cxn modelId="{AD6CC036-C940-4CD1-9D65-AE43C6E2B3F3}" srcId="{8159C540-E00E-4BE0-B28C-663743FA65BD}" destId="{56519CF2-D5AA-49F0-9CEB-85EEC5053CD9}" srcOrd="3" destOrd="0" parTransId="{D1AF3CC0-C210-489E-B50C-4F2C60D70998}" sibTransId="{7813CF4F-45CF-4184-86EB-B48B36B9D175}"/>
    <dgm:cxn modelId="{9AE69D98-818D-4A4A-AEBB-218CFC92C050}" type="presOf" srcId="{6B63E66B-FD10-49EF-AD45-3228BB92709F}" destId="{41CCA2C3-8B20-4DB9-B458-CCE1BF578E1F}" srcOrd="0" destOrd="0" presId="urn:microsoft.com/office/officeart/2005/8/layout/pyramid1"/>
    <dgm:cxn modelId="{4A26CA5F-3005-49EE-9EF6-9EC5A09374F1}" type="presOf" srcId="{7980DFF9-DE82-44E1-BFE0-99D94042DB0D}" destId="{809BA056-8FD4-40D5-99D7-1908B97F8825}" srcOrd="1" destOrd="0" presId="urn:microsoft.com/office/officeart/2005/8/layout/pyramid1"/>
    <dgm:cxn modelId="{F60EB9F4-7549-444D-B13A-C0D7E640E184}" srcId="{8159C540-E00E-4BE0-B28C-663743FA65BD}" destId="{7980DFF9-DE82-44E1-BFE0-99D94042DB0D}" srcOrd="1" destOrd="0" parTransId="{EF29D601-7526-4921-847A-B09EBFFDEA07}" sibTransId="{EBF50BF5-C690-41E9-8008-57741B5786D0}"/>
    <dgm:cxn modelId="{B7EBA06C-0FE1-49C0-8F7B-FA963F21BC78}" type="presOf" srcId="{56519CF2-D5AA-49F0-9CEB-85EEC5053CD9}" destId="{62A2F4DA-B215-4B0F-8600-F3DFC461F8AC}" srcOrd="1" destOrd="0" presId="urn:microsoft.com/office/officeart/2005/8/layout/pyramid1"/>
    <dgm:cxn modelId="{609E77B4-1972-43C1-B92B-762C11AE75E9}" type="presOf" srcId="{626E1231-4992-4E88-87A8-94967017501B}" destId="{FA68CDDD-D9F2-4B0C-BF77-A28303AF4340}" srcOrd="1" destOrd="0" presId="urn:microsoft.com/office/officeart/2005/8/layout/pyramid1"/>
    <dgm:cxn modelId="{DC0B2FD5-8CE6-4E7B-8E3F-6A634CF1A3D2}" type="presOf" srcId="{626E1231-4992-4E88-87A8-94967017501B}" destId="{06EFF33F-9EF1-40F4-BD2C-2C08B1319301}" srcOrd="0" destOrd="0" presId="urn:microsoft.com/office/officeart/2005/8/layout/pyramid1"/>
    <dgm:cxn modelId="{22AB1766-6964-4438-86FD-39D2CF00F2D7}" type="presOf" srcId="{7980DFF9-DE82-44E1-BFE0-99D94042DB0D}" destId="{66FD0CD3-0D63-481D-9E10-11AF3991B66A}" srcOrd="0" destOrd="0" presId="urn:microsoft.com/office/officeart/2005/8/layout/pyramid1"/>
    <dgm:cxn modelId="{9CB7D987-41B5-4745-9D4A-E76676ED14AB}" srcId="{8159C540-E00E-4BE0-B28C-663743FA65BD}" destId="{626E1231-4992-4E88-87A8-94967017501B}" srcOrd="0" destOrd="0" parTransId="{E07BFC9F-3621-4322-8B2E-110080FF760F}" sibTransId="{D32A97F9-E769-4881-A36E-D146030179E2}"/>
    <dgm:cxn modelId="{CAEA05EC-7526-47E7-8399-63D78DE2B2EA}" srcId="{8159C540-E00E-4BE0-B28C-663743FA65BD}" destId="{AF3882AC-461A-4358-A6A8-9A388830383C}" srcOrd="4" destOrd="0" parTransId="{EC569295-73EE-4ADE-A82B-AA9B456D22EB}" sibTransId="{9A4440BE-707F-4FFE-A48B-2A046132FB4D}"/>
    <dgm:cxn modelId="{A0714078-35C4-43C5-B99F-7CED7DAAA53B}" type="presOf" srcId="{8159C540-E00E-4BE0-B28C-663743FA65BD}" destId="{2FC79EE6-3867-4B6D-BF84-278908A0A66C}" srcOrd="0" destOrd="0" presId="urn:microsoft.com/office/officeart/2005/8/layout/pyramid1"/>
    <dgm:cxn modelId="{07E4123A-122F-4F03-B80A-E1DA4A68E5CE}" type="presOf" srcId="{AF3882AC-461A-4358-A6A8-9A388830383C}" destId="{3146BB99-23EF-463E-B953-60823747C35E}" srcOrd="0" destOrd="0" presId="urn:microsoft.com/office/officeart/2005/8/layout/pyramid1"/>
    <dgm:cxn modelId="{63578681-C8E1-43AB-90C5-2263908ABB65}" srcId="{8159C540-E00E-4BE0-B28C-663743FA65BD}" destId="{6B63E66B-FD10-49EF-AD45-3228BB92709F}" srcOrd="2" destOrd="0" parTransId="{2950E8EF-CD4E-4CF4-9D3F-E07BFC3F1C6C}" sibTransId="{62748B55-D534-410A-BCEB-4B886E791BBE}"/>
    <dgm:cxn modelId="{993029F4-C6F8-455D-B45A-1F20810C9784}" type="presOf" srcId="{56519CF2-D5AA-49F0-9CEB-85EEC5053CD9}" destId="{70E3CF38-6FE7-4641-989F-F611F4CFE403}" srcOrd="0" destOrd="0" presId="urn:microsoft.com/office/officeart/2005/8/layout/pyramid1"/>
    <dgm:cxn modelId="{CD40636A-4CE8-4B33-A6AC-74A6D3EA774A}" type="presParOf" srcId="{2FC79EE6-3867-4B6D-BF84-278908A0A66C}" destId="{66E9A804-F103-44A8-91D2-549D80EB1D6F}" srcOrd="0" destOrd="0" presId="urn:microsoft.com/office/officeart/2005/8/layout/pyramid1"/>
    <dgm:cxn modelId="{F628177F-3662-44F5-BB68-2E1DCF398242}" type="presParOf" srcId="{66E9A804-F103-44A8-91D2-549D80EB1D6F}" destId="{06EFF33F-9EF1-40F4-BD2C-2C08B1319301}" srcOrd="0" destOrd="0" presId="urn:microsoft.com/office/officeart/2005/8/layout/pyramid1"/>
    <dgm:cxn modelId="{EEB8C88D-289E-43A6-8182-3E6A5C50A3FC}" type="presParOf" srcId="{66E9A804-F103-44A8-91D2-549D80EB1D6F}" destId="{FA68CDDD-D9F2-4B0C-BF77-A28303AF4340}" srcOrd="1" destOrd="0" presId="urn:microsoft.com/office/officeart/2005/8/layout/pyramid1"/>
    <dgm:cxn modelId="{75324CCC-BFAA-41B9-AC23-A80DA7E28D45}" type="presParOf" srcId="{2FC79EE6-3867-4B6D-BF84-278908A0A66C}" destId="{AF8B2843-437A-4968-824B-8EAAB3CFBFF3}" srcOrd="1" destOrd="0" presId="urn:microsoft.com/office/officeart/2005/8/layout/pyramid1"/>
    <dgm:cxn modelId="{2B4E6243-0A8A-4FAD-BE47-B30B3AD40DBB}" type="presParOf" srcId="{AF8B2843-437A-4968-824B-8EAAB3CFBFF3}" destId="{66FD0CD3-0D63-481D-9E10-11AF3991B66A}" srcOrd="0" destOrd="0" presId="urn:microsoft.com/office/officeart/2005/8/layout/pyramid1"/>
    <dgm:cxn modelId="{8C7969F3-5CB4-4B69-8F52-CDB200419788}" type="presParOf" srcId="{AF8B2843-437A-4968-824B-8EAAB3CFBFF3}" destId="{809BA056-8FD4-40D5-99D7-1908B97F8825}" srcOrd="1" destOrd="0" presId="urn:microsoft.com/office/officeart/2005/8/layout/pyramid1"/>
    <dgm:cxn modelId="{CDA7BFE4-6019-4526-B755-76E7BE470DE9}" type="presParOf" srcId="{2FC79EE6-3867-4B6D-BF84-278908A0A66C}" destId="{A1A6C064-BAF5-4CD9-85D1-BC80673E305B}" srcOrd="2" destOrd="0" presId="urn:microsoft.com/office/officeart/2005/8/layout/pyramid1"/>
    <dgm:cxn modelId="{7604DFA9-0BE1-4833-8781-8B3E24D64A68}" type="presParOf" srcId="{A1A6C064-BAF5-4CD9-85D1-BC80673E305B}" destId="{41CCA2C3-8B20-4DB9-B458-CCE1BF578E1F}" srcOrd="0" destOrd="0" presId="urn:microsoft.com/office/officeart/2005/8/layout/pyramid1"/>
    <dgm:cxn modelId="{33F16FFA-385E-45D8-94F1-B54236EF9C25}" type="presParOf" srcId="{A1A6C064-BAF5-4CD9-85D1-BC80673E305B}" destId="{B73C7B1C-6D15-40AD-8E61-E854E77D10EF}" srcOrd="1" destOrd="0" presId="urn:microsoft.com/office/officeart/2005/8/layout/pyramid1"/>
    <dgm:cxn modelId="{A3369A9E-7231-4C32-BB86-E7F930B521E0}" type="presParOf" srcId="{2FC79EE6-3867-4B6D-BF84-278908A0A66C}" destId="{92C5490E-63C1-454D-B3EC-561BDC05426A}" srcOrd="3" destOrd="0" presId="urn:microsoft.com/office/officeart/2005/8/layout/pyramid1"/>
    <dgm:cxn modelId="{09446A50-EFAF-405D-A70C-0A55A0A0842E}" type="presParOf" srcId="{92C5490E-63C1-454D-B3EC-561BDC05426A}" destId="{70E3CF38-6FE7-4641-989F-F611F4CFE403}" srcOrd="0" destOrd="0" presId="urn:microsoft.com/office/officeart/2005/8/layout/pyramid1"/>
    <dgm:cxn modelId="{2799C5AC-BC22-4E80-8652-FB7475FFEE7F}" type="presParOf" srcId="{92C5490E-63C1-454D-B3EC-561BDC05426A}" destId="{62A2F4DA-B215-4B0F-8600-F3DFC461F8AC}" srcOrd="1" destOrd="0" presId="urn:microsoft.com/office/officeart/2005/8/layout/pyramid1"/>
    <dgm:cxn modelId="{EA4E00DE-F2BF-45FE-AEFE-1E7E338F3EE5}" type="presParOf" srcId="{2FC79EE6-3867-4B6D-BF84-278908A0A66C}" destId="{3F88504B-A3D4-44A3-8D02-43CFD4A0ACF6}" srcOrd="4" destOrd="0" presId="urn:microsoft.com/office/officeart/2005/8/layout/pyramid1"/>
    <dgm:cxn modelId="{0255BE10-F9A2-4B69-906F-C3E77EC20C24}" type="presParOf" srcId="{3F88504B-A3D4-44A3-8D02-43CFD4A0ACF6}" destId="{3146BB99-23EF-463E-B953-60823747C35E}" srcOrd="0" destOrd="0" presId="urn:microsoft.com/office/officeart/2005/8/layout/pyramid1"/>
    <dgm:cxn modelId="{2A8043FB-A82E-40E7-B2D9-84835E7D5FEB}" type="presParOf" srcId="{3F88504B-A3D4-44A3-8D02-43CFD4A0ACF6}" destId="{5DAA4A73-A3BC-444A-BE4F-2DC1D81AF4AE}"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9C540-E00E-4BE0-B28C-663743FA65BD}" type="doc">
      <dgm:prSet loTypeId="urn:microsoft.com/office/officeart/2005/8/layout/pyramid1" loCatId="pyramid" qsTypeId="urn:microsoft.com/office/officeart/2005/8/quickstyle/simple1" qsCatId="simple" csTypeId="urn:microsoft.com/office/officeart/2005/8/colors/accent1_2" csCatId="accent1" phldr="1"/>
      <dgm:spPr/>
    </dgm:pt>
    <dgm:pt modelId="{7980DFF9-DE82-44E1-BFE0-99D94042DB0D}">
      <dgm:prSet phldrT="[文本]" custT="1"/>
      <dgm:spPr>
        <a:solidFill>
          <a:schemeClr val="accent6">
            <a:lumMod val="60000"/>
            <a:lumOff val="40000"/>
          </a:schemeClr>
        </a:solidFill>
      </dgm:spPr>
      <dgm:t>
        <a:bodyPr/>
        <a:lstStyle/>
        <a:p>
          <a:r>
            <a:rPr lang="zh-CN" altLang="en-US" sz="2400" b="1" dirty="0" smtClean="0"/>
            <a:t>清晰、持久、舒适</a:t>
          </a:r>
          <a:endParaRPr lang="zh-CN" altLang="en-US" sz="2400" b="1" dirty="0"/>
        </a:p>
      </dgm:t>
    </dgm:pt>
    <dgm:pt modelId="{EF29D601-7526-4921-847A-B09EBFFDEA07}" type="parTrans" cxnId="{F60EB9F4-7549-444D-B13A-C0D7E640E184}">
      <dgm:prSet/>
      <dgm:spPr/>
      <dgm:t>
        <a:bodyPr/>
        <a:lstStyle/>
        <a:p>
          <a:endParaRPr lang="zh-CN" altLang="en-US"/>
        </a:p>
      </dgm:t>
    </dgm:pt>
    <dgm:pt modelId="{EBF50BF5-C690-41E9-8008-57741B5786D0}" type="sibTrans" cxnId="{F60EB9F4-7549-444D-B13A-C0D7E640E184}">
      <dgm:prSet/>
      <dgm:spPr/>
      <dgm:t>
        <a:bodyPr/>
        <a:lstStyle/>
        <a:p>
          <a:endParaRPr lang="zh-CN" altLang="en-US"/>
        </a:p>
      </dgm:t>
    </dgm:pt>
    <dgm:pt modelId="{626E1231-4992-4E88-87A8-94967017501B}">
      <dgm:prSet phldrT="[文本]" custT="1"/>
      <dgm:spPr>
        <a:solidFill>
          <a:srgbClr val="FF0000">
            <a:alpha val="69000"/>
          </a:srgbClr>
        </a:solidFill>
        <a:scene3d>
          <a:camera prst="orthographicFront">
            <a:rot lat="0" lon="0" rev="0"/>
          </a:camera>
          <a:lightRig rig="threePt" dir="t"/>
        </a:scene3d>
      </dgm:spPr>
      <dgm:t>
        <a:bodyPr/>
        <a:lstStyle/>
        <a:p>
          <a:endParaRPr lang="en-US" altLang="zh-CN" sz="2000" b="1" dirty="0" smtClean="0"/>
        </a:p>
        <a:p>
          <a:r>
            <a:rPr lang="zh-CN" altLang="en-US" sz="2000" b="1" dirty="0" smtClean="0"/>
            <a:t>完美</a:t>
          </a:r>
          <a:endParaRPr lang="en-US" altLang="zh-CN" sz="2000" b="1" dirty="0" smtClean="0"/>
        </a:p>
        <a:p>
          <a:r>
            <a:rPr lang="zh-CN" altLang="en-US" sz="2000" b="1" dirty="0" smtClean="0"/>
            <a:t>视界</a:t>
          </a:r>
          <a:endParaRPr lang="zh-CN" altLang="en-US" sz="2000" b="1" dirty="0"/>
        </a:p>
      </dgm:t>
    </dgm:pt>
    <dgm:pt modelId="{E07BFC9F-3621-4322-8B2E-110080FF760F}" type="parTrans" cxnId="{9CB7D987-41B5-4745-9D4A-E76676ED14AB}">
      <dgm:prSet/>
      <dgm:spPr/>
      <dgm:t>
        <a:bodyPr/>
        <a:lstStyle/>
        <a:p>
          <a:endParaRPr lang="zh-CN" altLang="en-US"/>
        </a:p>
      </dgm:t>
    </dgm:pt>
    <dgm:pt modelId="{D32A97F9-E769-4881-A36E-D146030179E2}" type="sibTrans" cxnId="{9CB7D987-41B5-4745-9D4A-E76676ED14AB}">
      <dgm:prSet/>
      <dgm:spPr/>
      <dgm:t>
        <a:bodyPr/>
        <a:lstStyle/>
        <a:p>
          <a:endParaRPr lang="zh-CN" altLang="en-US"/>
        </a:p>
      </dgm:t>
    </dgm:pt>
    <dgm:pt modelId="{6B63E66B-FD10-49EF-AD45-3228BB92709F}">
      <dgm:prSet phldrT="[文本]" custT="1"/>
      <dgm:spPr>
        <a:solidFill>
          <a:srgbClr val="FFFF00"/>
        </a:solidFill>
      </dgm:spPr>
      <dgm:t>
        <a:bodyPr/>
        <a:lstStyle/>
        <a:p>
          <a:r>
            <a:rPr lang="zh-CN" altLang="en-US" sz="2800" b="1" dirty="0" smtClean="0"/>
            <a:t>看真实</a:t>
          </a:r>
          <a:endParaRPr lang="zh-CN" altLang="en-US" sz="2800" b="1" dirty="0"/>
        </a:p>
      </dgm:t>
    </dgm:pt>
    <dgm:pt modelId="{2950E8EF-CD4E-4CF4-9D3F-E07BFC3F1C6C}" type="parTrans" cxnId="{63578681-C8E1-43AB-90C5-2263908ABB65}">
      <dgm:prSet/>
      <dgm:spPr/>
      <dgm:t>
        <a:bodyPr/>
        <a:lstStyle/>
        <a:p>
          <a:endParaRPr lang="zh-CN" altLang="en-US"/>
        </a:p>
      </dgm:t>
    </dgm:pt>
    <dgm:pt modelId="{62748B55-D534-410A-BCEB-4B886E791BBE}" type="sibTrans" cxnId="{63578681-C8E1-43AB-90C5-2263908ABB65}">
      <dgm:prSet/>
      <dgm:spPr/>
      <dgm:t>
        <a:bodyPr/>
        <a:lstStyle/>
        <a:p>
          <a:endParaRPr lang="zh-CN" altLang="en-US"/>
        </a:p>
      </dgm:t>
    </dgm:pt>
    <dgm:pt modelId="{AF3882AC-461A-4358-A6A8-9A388830383C}">
      <dgm:prSet phldrT="[文本]" custT="1"/>
      <dgm:spPr/>
      <dgm:t>
        <a:bodyPr/>
        <a:lstStyle/>
        <a:p>
          <a:r>
            <a:rPr lang="zh-CN" altLang="en-US" sz="3600" b="1" dirty="0" smtClean="0"/>
            <a:t>看见</a:t>
          </a:r>
          <a:endParaRPr lang="zh-CN" altLang="en-US" sz="3600" b="1" dirty="0"/>
        </a:p>
      </dgm:t>
    </dgm:pt>
    <dgm:pt modelId="{EC569295-73EE-4ADE-A82B-AA9B456D22EB}" type="parTrans" cxnId="{CAEA05EC-7526-47E7-8399-63D78DE2B2EA}">
      <dgm:prSet/>
      <dgm:spPr/>
      <dgm:t>
        <a:bodyPr/>
        <a:lstStyle/>
        <a:p>
          <a:endParaRPr lang="zh-CN" altLang="en-US"/>
        </a:p>
      </dgm:t>
    </dgm:pt>
    <dgm:pt modelId="{9A4440BE-707F-4FFE-A48B-2A046132FB4D}" type="sibTrans" cxnId="{CAEA05EC-7526-47E7-8399-63D78DE2B2EA}">
      <dgm:prSet/>
      <dgm:spPr/>
      <dgm:t>
        <a:bodyPr/>
        <a:lstStyle/>
        <a:p>
          <a:endParaRPr lang="zh-CN" altLang="en-US"/>
        </a:p>
      </dgm:t>
    </dgm:pt>
    <dgm:pt modelId="{56519CF2-D5AA-49F0-9CEB-85EEC5053CD9}">
      <dgm:prSet phldrT="[文本]" custT="1"/>
      <dgm:spPr>
        <a:solidFill>
          <a:srgbClr val="99FF33"/>
        </a:solidFill>
      </dgm:spPr>
      <dgm:t>
        <a:bodyPr/>
        <a:lstStyle/>
        <a:p>
          <a:r>
            <a:rPr lang="zh-CN" altLang="en-US" sz="2800" b="1" dirty="0" smtClean="0"/>
            <a:t>看清晰</a:t>
          </a:r>
          <a:endParaRPr lang="zh-CN" altLang="en-US" sz="2800" b="1" dirty="0"/>
        </a:p>
      </dgm:t>
    </dgm:pt>
    <dgm:pt modelId="{D1AF3CC0-C210-489E-B50C-4F2C60D70998}" type="parTrans" cxnId="{AD6CC036-C940-4CD1-9D65-AE43C6E2B3F3}">
      <dgm:prSet/>
      <dgm:spPr/>
      <dgm:t>
        <a:bodyPr/>
        <a:lstStyle/>
        <a:p>
          <a:endParaRPr lang="zh-CN" altLang="en-US"/>
        </a:p>
      </dgm:t>
    </dgm:pt>
    <dgm:pt modelId="{7813CF4F-45CF-4184-86EB-B48B36B9D175}" type="sibTrans" cxnId="{AD6CC036-C940-4CD1-9D65-AE43C6E2B3F3}">
      <dgm:prSet/>
      <dgm:spPr/>
      <dgm:t>
        <a:bodyPr/>
        <a:lstStyle/>
        <a:p>
          <a:endParaRPr lang="zh-CN" altLang="en-US"/>
        </a:p>
      </dgm:t>
    </dgm:pt>
    <dgm:pt modelId="{2FC79EE6-3867-4B6D-BF84-278908A0A66C}" type="pres">
      <dgm:prSet presAssocID="{8159C540-E00E-4BE0-B28C-663743FA65BD}" presName="Name0" presStyleCnt="0">
        <dgm:presLayoutVars>
          <dgm:dir/>
          <dgm:animLvl val="lvl"/>
          <dgm:resizeHandles val="exact"/>
        </dgm:presLayoutVars>
      </dgm:prSet>
      <dgm:spPr/>
    </dgm:pt>
    <dgm:pt modelId="{66E9A804-F103-44A8-91D2-549D80EB1D6F}" type="pres">
      <dgm:prSet presAssocID="{626E1231-4992-4E88-87A8-94967017501B}" presName="Name8" presStyleCnt="0"/>
      <dgm:spPr/>
    </dgm:pt>
    <dgm:pt modelId="{06EFF33F-9EF1-40F4-BD2C-2C08B1319301}" type="pres">
      <dgm:prSet presAssocID="{626E1231-4992-4E88-87A8-94967017501B}" presName="level" presStyleLbl="node1" presStyleIdx="0" presStyleCnt="5">
        <dgm:presLayoutVars>
          <dgm:chMax val="1"/>
          <dgm:bulletEnabled val="1"/>
        </dgm:presLayoutVars>
      </dgm:prSet>
      <dgm:spPr/>
      <dgm:t>
        <a:bodyPr/>
        <a:lstStyle/>
        <a:p>
          <a:endParaRPr lang="zh-CN" altLang="en-US"/>
        </a:p>
      </dgm:t>
    </dgm:pt>
    <dgm:pt modelId="{FA68CDDD-D9F2-4B0C-BF77-A28303AF4340}" type="pres">
      <dgm:prSet presAssocID="{626E1231-4992-4E88-87A8-94967017501B}" presName="levelTx" presStyleLbl="revTx" presStyleIdx="0" presStyleCnt="0">
        <dgm:presLayoutVars>
          <dgm:chMax val="1"/>
          <dgm:bulletEnabled val="1"/>
        </dgm:presLayoutVars>
      </dgm:prSet>
      <dgm:spPr/>
      <dgm:t>
        <a:bodyPr/>
        <a:lstStyle/>
        <a:p>
          <a:endParaRPr lang="zh-CN" altLang="en-US"/>
        </a:p>
      </dgm:t>
    </dgm:pt>
    <dgm:pt modelId="{AF8B2843-437A-4968-824B-8EAAB3CFBFF3}" type="pres">
      <dgm:prSet presAssocID="{7980DFF9-DE82-44E1-BFE0-99D94042DB0D}" presName="Name8" presStyleCnt="0"/>
      <dgm:spPr/>
    </dgm:pt>
    <dgm:pt modelId="{66FD0CD3-0D63-481D-9E10-11AF3991B66A}" type="pres">
      <dgm:prSet presAssocID="{7980DFF9-DE82-44E1-BFE0-99D94042DB0D}" presName="level" presStyleLbl="node1" presStyleIdx="1" presStyleCnt="5">
        <dgm:presLayoutVars>
          <dgm:chMax val="1"/>
          <dgm:bulletEnabled val="1"/>
        </dgm:presLayoutVars>
      </dgm:prSet>
      <dgm:spPr/>
      <dgm:t>
        <a:bodyPr/>
        <a:lstStyle/>
        <a:p>
          <a:endParaRPr lang="zh-CN" altLang="en-US"/>
        </a:p>
      </dgm:t>
    </dgm:pt>
    <dgm:pt modelId="{809BA056-8FD4-40D5-99D7-1908B97F8825}" type="pres">
      <dgm:prSet presAssocID="{7980DFF9-DE82-44E1-BFE0-99D94042DB0D}" presName="levelTx" presStyleLbl="revTx" presStyleIdx="0" presStyleCnt="0">
        <dgm:presLayoutVars>
          <dgm:chMax val="1"/>
          <dgm:bulletEnabled val="1"/>
        </dgm:presLayoutVars>
      </dgm:prSet>
      <dgm:spPr/>
      <dgm:t>
        <a:bodyPr/>
        <a:lstStyle/>
        <a:p>
          <a:endParaRPr lang="zh-CN" altLang="en-US"/>
        </a:p>
      </dgm:t>
    </dgm:pt>
    <dgm:pt modelId="{A1A6C064-BAF5-4CD9-85D1-BC80673E305B}" type="pres">
      <dgm:prSet presAssocID="{6B63E66B-FD10-49EF-AD45-3228BB92709F}" presName="Name8" presStyleCnt="0"/>
      <dgm:spPr/>
    </dgm:pt>
    <dgm:pt modelId="{41CCA2C3-8B20-4DB9-B458-CCE1BF578E1F}" type="pres">
      <dgm:prSet presAssocID="{6B63E66B-FD10-49EF-AD45-3228BB92709F}" presName="level" presStyleLbl="node1" presStyleIdx="2" presStyleCnt="5">
        <dgm:presLayoutVars>
          <dgm:chMax val="1"/>
          <dgm:bulletEnabled val="1"/>
        </dgm:presLayoutVars>
      </dgm:prSet>
      <dgm:spPr/>
      <dgm:t>
        <a:bodyPr/>
        <a:lstStyle/>
        <a:p>
          <a:endParaRPr lang="zh-CN" altLang="en-US"/>
        </a:p>
      </dgm:t>
    </dgm:pt>
    <dgm:pt modelId="{B73C7B1C-6D15-40AD-8E61-E854E77D10EF}" type="pres">
      <dgm:prSet presAssocID="{6B63E66B-FD10-49EF-AD45-3228BB92709F}" presName="levelTx" presStyleLbl="revTx" presStyleIdx="0" presStyleCnt="0">
        <dgm:presLayoutVars>
          <dgm:chMax val="1"/>
          <dgm:bulletEnabled val="1"/>
        </dgm:presLayoutVars>
      </dgm:prSet>
      <dgm:spPr/>
      <dgm:t>
        <a:bodyPr/>
        <a:lstStyle/>
        <a:p>
          <a:endParaRPr lang="zh-CN" altLang="en-US"/>
        </a:p>
      </dgm:t>
    </dgm:pt>
    <dgm:pt modelId="{92C5490E-63C1-454D-B3EC-561BDC05426A}" type="pres">
      <dgm:prSet presAssocID="{56519CF2-D5AA-49F0-9CEB-85EEC5053CD9}" presName="Name8" presStyleCnt="0"/>
      <dgm:spPr/>
    </dgm:pt>
    <dgm:pt modelId="{70E3CF38-6FE7-4641-989F-F611F4CFE403}" type="pres">
      <dgm:prSet presAssocID="{56519CF2-D5AA-49F0-9CEB-85EEC5053CD9}" presName="level" presStyleLbl="node1" presStyleIdx="3" presStyleCnt="5">
        <dgm:presLayoutVars>
          <dgm:chMax val="1"/>
          <dgm:bulletEnabled val="1"/>
        </dgm:presLayoutVars>
      </dgm:prSet>
      <dgm:spPr/>
      <dgm:t>
        <a:bodyPr/>
        <a:lstStyle/>
        <a:p>
          <a:endParaRPr lang="zh-CN" altLang="en-US"/>
        </a:p>
      </dgm:t>
    </dgm:pt>
    <dgm:pt modelId="{62A2F4DA-B215-4B0F-8600-F3DFC461F8AC}" type="pres">
      <dgm:prSet presAssocID="{56519CF2-D5AA-49F0-9CEB-85EEC5053CD9}" presName="levelTx" presStyleLbl="revTx" presStyleIdx="0" presStyleCnt="0">
        <dgm:presLayoutVars>
          <dgm:chMax val="1"/>
          <dgm:bulletEnabled val="1"/>
        </dgm:presLayoutVars>
      </dgm:prSet>
      <dgm:spPr/>
      <dgm:t>
        <a:bodyPr/>
        <a:lstStyle/>
        <a:p>
          <a:endParaRPr lang="zh-CN" altLang="en-US"/>
        </a:p>
      </dgm:t>
    </dgm:pt>
    <dgm:pt modelId="{3F88504B-A3D4-44A3-8D02-43CFD4A0ACF6}" type="pres">
      <dgm:prSet presAssocID="{AF3882AC-461A-4358-A6A8-9A388830383C}" presName="Name8" presStyleCnt="0"/>
      <dgm:spPr/>
    </dgm:pt>
    <dgm:pt modelId="{3146BB99-23EF-463E-B953-60823747C35E}" type="pres">
      <dgm:prSet presAssocID="{AF3882AC-461A-4358-A6A8-9A388830383C}" presName="level" presStyleLbl="node1" presStyleIdx="4" presStyleCnt="5" custLinFactNeighborX="-13415" custLinFactNeighborY="-1449">
        <dgm:presLayoutVars>
          <dgm:chMax val="1"/>
          <dgm:bulletEnabled val="1"/>
        </dgm:presLayoutVars>
      </dgm:prSet>
      <dgm:spPr/>
      <dgm:t>
        <a:bodyPr/>
        <a:lstStyle/>
        <a:p>
          <a:endParaRPr lang="zh-CN" altLang="en-US"/>
        </a:p>
      </dgm:t>
    </dgm:pt>
    <dgm:pt modelId="{5DAA4A73-A3BC-444A-BE4F-2DC1D81AF4AE}" type="pres">
      <dgm:prSet presAssocID="{AF3882AC-461A-4358-A6A8-9A388830383C}" presName="levelTx" presStyleLbl="revTx" presStyleIdx="0" presStyleCnt="0">
        <dgm:presLayoutVars>
          <dgm:chMax val="1"/>
          <dgm:bulletEnabled val="1"/>
        </dgm:presLayoutVars>
      </dgm:prSet>
      <dgm:spPr/>
      <dgm:t>
        <a:bodyPr/>
        <a:lstStyle/>
        <a:p>
          <a:endParaRPr lang="zh-CN" altLang="en-US"/>
        </a:p>
      </dgm:t>
    </dgm:pt>
  </dgm:ptLst>
  <dgm:cxnLst>
    <dgm:cxn modelId="{01FF370C-40DE-4490-AAB4-B16F8518DF4C}" type="presOf" srcId="{6B63E66B-FD10-49EF-AD45-3228BB92709F}" destId="{41CCA2C3-8B20-4DB9-B458-CCE1BF578E1F}" srcOrd="0" destOrd="0" presId="urn:microsoft.com/office/officeart/2005/8/layout/pyramid1"/>
    <dgm:cxn modelId="{AD6CC036-C940-4CD1-9D65-AE43C6E2B3F3}" srcId="{8159C540-E00E-4BE0-B28C-663743FA65BD}" destId="{56519CF2-D5AA-49F0-9CEB-85EEC5053CD9}" srcOrd="3" destOrd="0" parTransId="{D1AF3CC0-C210-489E-B50C-4F2C60D70998}" sibTransId="{7813CF4F-45CF-4184-86EB-B48B36B9D175}"/>
    <dgm:cxn modelId="{65B89DE8-980E-4FD6-A85D-88039768812F}" type="presOf" srcId="{56519CF2-D5AA-49F0-9CEB-85EEC5053CD9}" destId="{70E3CF38-6FE7-4641-989F-F611F4CFE403}" srcOrd="0" destOrd="0" presId="urn:microsoft.com/office/officeart/2005/8/layout/pyramid1"/>
    <dgm:cxn modelId="{242A8490-2D16-4CF4-A155-098057FD1F18}" type="presOf" srcId="{8159C540-E00E-4BE0-B28C-663743FA65BD}" destId="{2FC79EE6-3867-4B6D-BF84-278908A0A66C}" srcOrd="0" destOrd="0" presId="urn:microsoft.com/office/officeart/2005/8/layout/pyramid1"/>
    <dgm:cxn modelId="{F60EB9F4-7549-444D-B13A-C0D7E640E184}" srcId="{8159C540-E00E-4BE0-B28C-663743FA65BD}" destId="{7980DFF9-DE82-44E1-BFE0-99D94042DB0D}" srcOrd="1" destOrd="0" parTransId="{EF29D601-7526-4921-847A-B09EBFFDEA07}" sibTransId="{EBF50BF5-C690-41E9-8008-57741B5786D0}"/>
    <dgm:cxn modelId="{3DBE0EE9-EEAA-42E1-A735-586FABDEBB96}" type="presOf" srcId="{6B63E66B-FD10-49EF-AD45-3228BB92709F}" destId="{B73C7B1C-6D15-40AD-8E61-E854E77D10EF}" srcOrd="1" destOrd="0" presId="urn:microsoft.com/office/officeart/2005/8/layout/pyramid1"/>
    <dgm:cxn modelId="{93D9BCF0-6F71-4C64-94A2-5A45AF9E7042}" type="presOf" srcId="{AF3882AC-461A-4358-A6A8-9A388830383C}" destId="{3146BB99-23EF-463E-B953-60823747C35E}" srcOrd="0" destOrd="0" presId="urn:microsoft.com/office/officeart/2005/8/layout/pyramid1"/>
    <dgm:cxn modelId="{BBA94E08-6B93-491C-B719-503DBF1154FA}" type="presOf" srcId="{7980DFF9-DE82-44E1-BFE0-99D94042DB0D}" destId="{809BA056-8FD4-40D5-99D7-1908B97F8825}" srcOrd="1" destOrd="0" presId="urn:microsoft.com/office/officeart/2005/8/layout/pyramid1"/>
    <dgm:cxn modelId="{464010A7-B48C-44A9-805F-37AE686DDE78}" type="presOf" srcId="{7980DFF9-DE82-44E1-BFE0-99D94042DB0D}" destId="{66FD0CD3-0D63-481D-9E10-11AF3991B66A}" srcOrd="0" destOrd="0" presId="urn:microsoft.com/office/officeart/2005/8/layout/pyramid1"/>
    <dgm:cxn modelId="{67E51756-9C18-4C22-8893-76EA9B35643B}" type="presOf" srcId="{56519CF2-D5AA-49F0-9CEB-85EEC5053CD9}" destId="{62A2F4DA-B215-4B0F-8600-F3DFC461F8AC}" srcOrd="1" destOrd="0" presId="urn:microsoft.com/office/officeart/2005/8/layout/pyramid1"/>
    <dgm:cxn modelId="{9CB7D987-41B5-4745-9D4A-E76676ED14AB}" srcId="{8159C540-E00E-4BE0-B28C-663743FA65BD}" destId="{626E1231-4992-4E88-87A8-94967017501B}" srcOrd="0" destOrd="0" parTransId="{E07BFC9F-3621-4322-8B2E-110080FF760F}" sibTransId="{D32A97F9-E769-4881-A36E-D146030179E2}"/>
    <dgm:cxn modelId="{1771BC00-A2C6-4CC6-9049-406DB78A57C6}" type="presOf" srcId="{626E1231-4992-4E88-87A8-94967017501B}" destId="{FA68CDDD-D9F2-4B0C-BF77-A28303AF4340}" srcOrd="1" destOrd="0" presId="urn:microsoft.com/office/officeart/2005/8/layout/pyramid1"/>
    <dgm:cxn modelId="{CAEA05EC-7526-47E7-8399-63D78DE2B2EA}" srcId="{8159C540-E00E-4BE0-B28C-663743FA65BD}" destId="{AF3882AC-461A-4358-A6A8-9A388830383C}" srcOrd="4" destOrd="0" parTransId="{EC569295-73EE-4ADE-A82B-AA9B456D22EB}" sibTransId="{9A4440BE-707F-4FFE-A48B-2A046132FB4D}"/>
    <dgm:cxn modelId="{63578681-C8E1-43AB-90C5-2263908ABB65}" srcId="{8159C540-E00E-4BE0-B28C-663743FA65BD}" destId="{6B63E66B-FD10-49EF-AD45-3228BB92709F}" srcOrd="2" destOrd="0" parTransId="{2950E8EF-CD4E-4CF4-9D3F-E07BFC3F1C6C}" sibTransId="{62748B55-D534-410A-BCEB-4B886E791BBE}"/>
    <dgm:cxn modelId="{920CED6D-837D-465B-BC3A-526E24F100A2}" type="presOf" srcId="{626E1231-4992-4E88-87A8-94967017501B}" destId="{06EFF33F-9EF1-40F4-BD2C-2C08B1319301}" srcOrd="0" destOrd="0" presId="urn:microsoft.com/office/officeart/2005/8/layout/pyramid1"/>
    <dgm:cxn modelId="{76BF4A72-9F99-437B-9043-E6793A8AC7F5}" type="presOf" srcId="{AF3882AC-461A-4358-A6A8-9A388830383C}" destId="{5DAA4A73-A3BC-444A-BE4F-2DC1D81AF4AE}" srcOrd="1" destOrd="0" presId="urn:microsoft.com/office/officeart/2005/8/layout/pyramid1"/>
    <dgm:cxn modelId="{D6AD0D3C-36F2-46A7-8507-17EAE5F7CEC3}" type="presParOf" srcId="{2FC79EE6-3867-4B6D-BF84-278908A0A66C}" destId="{66E9A804-F103-44A8-91D2-549D80EB1D6F}" srcOrd="0" destOrd="0" presId="urn:microsoft.com/office/officeart/2005/8/layout/pyramid1"/>
    <dgm:cxn modelId="{92F8AC93-05C7-495F-BE24-CD876546047A}" type="presParOf" srcId="{66E9A804-F103-44A8-91D2-549D80EB1D6F}" destId="{06EFF33F-9EF1-40F4-BD2C-2C08B1319301}" srcOrd="0" destOrd="0" presId="urn:microsoft.com/office/officeart/2005/8/layout/pyramid1"/>
    <dgm:cxn modelId="{0851B2D8-6303-4B04-8BAA-70AEBB3028FE}" type="presParOf" srcId="{66E9A804-F103-44A8-91D2-549D80EB1D6F}" destId="{FA68CDDD-D9F2-4B0C-BF77-A28303AF4340}" srcOrd="1" destOrd="0" presId="urn:microsoft.com/office/officeart/2005/8/layout/pyramid1"/>
    <dgm:cxn modelId="{1AB0BD5F-02FC-475B-B530-26E0412E64AB}" type="presParOf" srcId="{2FC79EE6-3867-4B6D-BF84-278908A0A66C}" destId="{AF8B2843-437A-4968-824B-8EAAB3CFBFF3}" srcOrd="1" destOrd="0" presId="urn:microsoft.com/office/officeart/2005/8/layout/pyramid1"/>
    <dgm:cxn modelId="{AA63427A-8EF3-48FB-BF23-A321674DF4A3}" type="presParOf" srcId="{AF8B2843-437A-4968-824B-8EAAB3CFBFF3}" destId="{66FD0CD3-0D63-481D-9E10-11AF3991B66A}" srcOrd="0" destOrd="0" presId="urn:microsoft.com/office/officeart/2005/8/layout/pyramid1"/>
    <dgm:cxn modelId="{F8AA3D6F-1DAC-49AC-A388-54D78DF0F8DD}" type="presParOf" srcId="{AF8B2843-437A-4968-824B-8EAAB3CFBFF3}" destId="{809BA056-8FD4-40D5-99D7-1908B97F8825}" srcOrd="1" destOrd="0" presId="urn:microsoft.com/office/officeart/2005/8/layout/pyramid1"/>
    <dgm:cxn modelId="{0215F3C0-9899-4A6A-A4A1-5B263B839265}" type="presParOf" srcId="{2FC79EE6-3867-4B6D-BF84-278908A0A66C}" destId="{A1A6C064-BAF5-4CD9-85D1-BC80673E305B}" srcOrd="2" destOrd="0" presId="urn:microsoft.com/office/officeart/2005/8/layout/pyramid1"/>
    <dgm:cxn modelId="{39D6EBAD-FF35-48DD-A1EA-13A8F033CECC}" type="presParOf" srcId="{A1A6C064-BAF5-4CD9-85D1-BC80673E305B}" destId="{41CCA2C3-8B20-4DB9-B458-CCE1BF578E1F}" srcOrd="0" destOrd="0" presId="urn:microsoft.com/office/officeart/2005/8/layout/pyramid1"/>
    <dgm:cxn modelId="{41D1EE49-4C02-40F5-BEA3-2C4AA7CC36EE}" type="presParOf" srcId="{A1A6C064-BAF5-4CD9-85D1-BC80673E305B}" destId="{B73C7B1C-6D15-40AD-8E61-E854E77D10EF}" srcOrd="1" destOrd="0" presId="urn:microsoft.com/office/officeart/2005/8/layout/pyramid1"/>
    <dgm:cxn modelId="{5E52B5BE-5F67-4A61-8F38-FF058780219E}" type="presParOf" srcId="{2FC79EE6-3867-4B6D-BF84-278908A0A66C}" destId="{92C5490E-63C1-454D-B3EC-561BDC05426A}" srcOrd="3" destOrd="0" presId="urn:microsoft.com/office/officeart/2005/8/layout/pyramid1"/>
    <dgm:cxn modelId="{134F77C7-4A1D-44C0-AAB9-80A75839DCB0}" type="presParOf" srcId="{92C5490E-63C1-454D-B3EC-561BDC05426A}" destId="{70E3CF38-6FE7-4641-989F-F611F4CFE403}" srcOrd="0" destOrd="0" presId="urn:microsoft.com/office/officeart/2005/8/layout/pyramid1"/>
    <dgm:cxn modelId="{AB4E2DD6-23C3-48D2-A2B4-9D18EEFB5EC6}" type="presParOf" srcId="{92C5490E-63C1-454D-B3EC-561BDC05426A}" destId="{62A2F4DA-B215-4B0F-8600-F3DFC461F8AC}" srcOrd="1" destOrd="0" presId="urn:microsoft.com/office/officeart/2005/8/layout/pyramid1"/>
    <dgm:cxn modelId="{3A05EBBC-5792-4513-9DE3-5F1666DE4750}" type="presParOf" srcId="{2FC79EE6-3867-4B6D-BF84-278908A0A66C}" destId="{3F88504B-A3D4-44A3-8D02-43CFD4A0ACF6}" srcOrd="4" destOrd="0" presId="urn:microsoft.com/office/officeart/2005/8/layout/pyramid1"/>
    <dgm:cxn modelId="{0CB39027-E170-4665-BB3D-8D87F9C280F4}" type="presParOf" srcId="{3F88504B-A3D4-44A3-8D02-43CFD4A0ACF6}" destId="{3146BB99-23EF-463E-B953-60823747C35E}" srcOrd="0" destOrd="0" presId="urn:microsoft.com/office/officeart/2005/8/layout/pyramid1"/>
    <dgm:cxn modelId="{6EEE9723-D2BA-4570-B0A5-71E5F11B7901}" type="presParOf" srcId="{3F88504B-A3D4-44A3-8D02-43CFD4A0ACF6}" destId="{5DAA4A73-A3BC-444A-BE4F-2DC1D81AF4AE}"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9C540-E00E-4BE0-B28C-663743FA65BD}" type="doc">
      <dgm:prSet loTypeId="urn:microsoft.com/office/officeart/2005/8/layout/pyramid1" loCatId="pyramid" qsTypeId="urn:microsoft.com/office/officeart/2005/8/quickstyle/simple1" qsCatId="simple" csTypeId="urn:microsoft.com/office/officeart/2005/8/colors/accent1_2" csCatId="accent1" phldr="1"/>
      <dgm:spPr/>
    </dgm:pt>
    <dgm:pt modelId="{7980DFF9-DE82-44E1-BFE0-99D94042DB0D}">
      <dgm:prSet phldrT="[文本]" custT="1"/>
      <dgm:spPr>
        <a:solidFill>
          <a:schemeClr val="accent6">
            <a:lumMod val="60000"/>
            <a:lumOff val="40000"/>
          </a:schemeClr>
        </a:solidFill>
      </dgm:spPr>
      <dgm:t>
        <a:bodyPr/>
        <a:lstStyle/>
        <a:p>
          <a:r>
            <a:rPr lang="zh-CN" altLang="en-US" sz="2400" b="1" dirty="0" smtClean="0"/>
            <a:t>清晰、持久、舒适</a:t>
          </a:r>
          <a:endParaRPr lang="zh-CN" altLang="en-US" sz="2400" b="1" dirty="0"/>
        </a:p>
      </dgm:t>
    </dgm:pt>
    <dgm:pt modelId="{EF29D601-7526-4921-847A-B09EBFFDEA07}" type="parTrans" cxnId="{F60EB9F4-7549-444D-B13A-C0D7E640E184}">
      <dgm:prSet/>
      <dgm:spPr/>
      <dgm:t>
        <a:bodyPr/>
        <a:lstStyle/>
        <a:p>
          <a:endParaRPr lang="zh-CN" altLang="en-US"/>
        </a:p>
      </dgm:t>
    </dgm:pt>
    <dgm:pt modelId="{EBF50BF5-C690-41E9-8008-57741B5786D0}" type="sibTrans" cxnId="{F60EB9F4-7549-444D-B13A-C0D7E640E184}">
      <dgm:prSet/>
      <dgm:spPr/>
      <dgm:t>
        <a:bodyPr/>
        <a:lstStyle/>
        <a:p>
          <a:endParaRPr lang="zh-CN" altLang="en-US"/>
        </a:p>
      </dgm:t>
    </dgm:pt>
    <dgm:pt modelId="{626E1231-4992-4E88-87A8-94967017501B}">
      <dgm:prSet phldrT="[文本]" custT="1"/>
      <dgm:spPr>
        <a:solidFill>
          <a:srgbClr val="FF0000">
            <a:alpha val="69000"/>
          </a:srgbClr>
        </a:solidFill>
        <a:scene3d>
          <a:camera prst="orthographicFront">
            <a:rot lat="0" lon="0" rev="0"/>
          </a:camera>
          <a:lightRig rig="threePt" dir="t"/>
        </a:scene3d>
      </dgm:spPr>
      <dgm:t>
        <a:bodyPr/>
        <a:lstStyle/>
        <a:p>
          <a:endParaRPr lang="en-US" altLang="zh-CN" sz="2000" b="1" dirty="0" smtClean="0"/>
        </a:p>
        <a:p>
          <a:r>
            <a:rPr lang="zh-CN" altLang="en-US" sz="2000" b="1" dirty="0" smtClean="0"/>
            <a:t>完美</a:t>
          </a:r>
          <a:endParaRPr lang="en-US" altLang="zh-CN" sz="2000" b="1" dirty="0" smtClean="0"/>
        </a:p>
        <a:p>
          <a:r>
            <a:rPr lang="zh-CN" altLang="en-US" sz="2000" b="1" dirty="0" smtClean="0"/>
            <a:t>视界</a:t>
          </a:r>
          <a:endParaRPr lang="zh-CN" altLang="en-US" sz="2000" b="1" dirty="0"/>
        </a:p>
      </dgm:t>
    </dgm:pt>
    <dgm:pt modelId="{E07BFC9F-3621-4322-8B2E-110080FF760F}" type="parTrans" cxnId="{9CB7D987-41B5-4745-9D4A-E76676ED14AB}">
      <dgm:prSet/>
      <dgm:spPr/>
      <dgm:t>
        <a:bodyPr/>
        <a:lstStyle/>
        <a:p>
          <a:endParaRPr lang="zh-CN" altLang="en-US"/>
        </a:p>
      </dgm:t>
    </dgm:pt>
    <dgm:pt modelId="{D32A97F9-E769-4881-A36E-D146030179E2}" type="sibTrans" cxnId="{9CB7D987-41B5-4745-9D4A-E76676ED14AB}">
      <dgm:prSet/>
      <dgm:spPr/>
      <dgm:t>
        <a:bodyPr/>
        <a:lstStyle/>
        <a:p>
          <a:endParaRPr lang="zh-CN" altLang="en-US"/>
        </a:p>
      </dgm:t>
    </dgm:pt>
    <dgm:pt modelId="{6B63E66B-FD10-49EF-AD45-3228BB92709F}">
      <dgm:prSet phldrT="[文本]" custT="1"/>
      <dgm:spPr>
        <a:solidFill>
          <a:srgbClr val="FFFF00"/>
        </a:solidFill>
      </dgm:spPr>
      <dgm:t>
        <a:bodyPr/>
        <a:lstStyle/>
        <a:p>
          <a:r>
            <a:rPr lang="zh-CN" altLang="en-US" sz="2800" b="1" dirty="0" smtClean="0"/>
            <a:t>看真实</a:t>
          </a:r>
          <a:endParaRPr lang="zh-CN" altLang="en-US" sz="2800" b="1" dirty="0"/>
        </a:p>
      </dgm:t>
    </dgm:pt>
    <dgm:pt modelId="{2950E8EF-CD4E-4CF4-9D3F-E07BFC3F1C6C}" type="parTrans" cxnId="{63578681-C8E1-43AB-90C5-2263908ABB65}">
      <dgm:prSet/>
      <dgm:spPr/>
      <dgm:t>
        <a:bodyPr/>
        <a:lstStyle/>
        <a:p>
          <a:endParaRPr lang="zh-CN" altLang="en-US"/>
        </a:p>
      </dgm:t>
    </dgm:pt>
    <dgm:pt modelId="{62748B55-D534-410A-BCEB-4B886E791BBE}" type="sibTrans" cxnId="{63578681-C8E1-43AB-90C5-2263908ABB65}">
      <dgm:prSet/>
      <dgm:spPr/>
      <dgm:t>
        <a:bodyPr/>
        <a:lstStyle/>
        <a:p>
          <a:endParaRPr lang="zh-CN" altLang="en-US"/>
        </a:p>
      </dgm:t>
    </dgm:pt>
    <dgm:pt modelId="{AF3882AC-461A-4358-A6A8-9A388830383C}">
      <dgm:prSet phldrT="[文本]" custT="1"/>
      <dgm:spPr/>
      <dgm:t>
        <a:bodyPr/>
        <a:lstStyle/>
        <a:p>
          <a:r>
            <a:rPr lang="zh-CN" altLang="en-US" sz="3600" b="1" dirty="0" smtClean="0"/>
            <a:t>看见</a:t>
          </a:r>
          <a:endParaRPr lang="zh-CN" altLang="en-US" sz="3600" b="1" dirty="0"/>
        </a:p>
      </dgm:t>
    </dgm:pt>
    <dgm:pt modelId="{EC569295-73EE-4ADE-A82B-AA9B456D22EB}" type="parTrans" cxnId="{CAEA05EC-7526-47E7-8399-63D78DE2B2EA}">
      <dgm:prSet/>
      <dgm:spPr/>
      <dgm:t>
        <a:bodyPr/>
        <a:lstStyle/>
        <a:p>
          <a:endParaRPr lang="zh-CN" altLang="en-US"/>
        </a:p>
      </dgm:t>
    </dgm:pt>
    <dgm:pt modelId="{9A4440BE-707F-4FFE-A48B-2A046132FB4D}" type="sibTrans" cxnId="{CAEA05EC-7526-47E7-8399-63D78DE2B2EA}">
      <dgm:prSet/>
      <dgm:spPr/>
      <dgm:t>
        <a:bodyPr/>
        <a:lstStyle/>
        <a:p>
          <a:endParaRPr lang="zh-CN" altLang="en-US"/>
        </a:p>
      </dgm:t>
    </dgm:pt>
    <dgm:pt modelId="{56519CF2-D5AA-49F0-9CEB-85EEC5053CD9}">
      <dgm:prSet phldrT="[文本]" custT="1"/>
      <dgm:spPr>
        <a:solidFill>
          <a:srgbClr val="99FF33"/>
        </a:solidFill>
      </dgm:spPr>
      <dgm:t>
        <a:bodyPr/>
        <a:lstStyle/>
        <a:p>
          <a:r>
            <a:rPr lang="zh-CN" altLang="en-US" sz="2800" b="1" dirty="0" smtClean="0"/>
            <a:t>看清晰</a:t>
          </a:r>
          <a:endParaRPr lang="zh-CN" altLang="en-US" sz="2800" b="1" dirty="0"/>
        </a:p>
      </dgm:t>
    </dgm:pt>
    <dgm:pt modelId="{D1AF3CC0-C210-489E-B50C-4F2C60D70998}" type="parTrans" cxnId="{AD6CC036-C940-4CD1-9D65-AE43C6E2B3F3}">
      <dgm:prSet/>
      <dgm:spPr/>
      <dgm:t>
        <a:bodyPr/>
        <a:lstStyle/>
        <a:p>
          <a:endParaRPr lang="zh-CN" altLang="en-US"/>
        </a:p>
      </dgm:t>
    </dgm:pt>
    <dgm:pt modelId="{7813CF4F-45CF-4184-86EB-B48B36B9D175}" type="sibTrans" cxnId="{AD6CC036-C940-4CD1-9D65-AE43C6E2B3F3}">
      <dgm:prSet/>
      <dgm:spPr/>
      <dgm:t>
        <a:bodyPr/>
        <a:lstStyle/>
        <a:p>
          <a:endParaRPr lang="zh-CN" altLang="en-US"/>
        </a:p>
      </dgm:t>
    </dgm:pt>
    <dgm:pt modelId="{2FC79EE6-3867-4B6D-BF84-278908A0A66C}" type="pres">
      <dgm:prSet presAssocID="{8159C540-E00E-4BE0-B28C-663743FA65BD}" presName="Name0" presStyleCnt="0">
        <dgm:presLayoutVars>
          <dgm:dir/>
          <dgm:animLvl val="lvl"/>
          <dgm:resizeHandles val="exact"/>
        </dgm:presLayoutVars>
      </dgm:prSet>
      <dgm:spPr/>
    </dgm:pt>
    <dgm:pt modelId="{66E9A804-F103-44A8-91D2-549D80EB1D6F}" type="pres">
      <dgm:prSet presAssocID="{626E1231-4992-4E88-87A8-94967017501B}" presName="Name8" presStyleCnt="0"/>
      <dgm:spPr/>
    </dgm:pt>
    <dgm:pt modelId="{06EFF33F-9EF1-40F4-BD2C-2C08B1319301}" type="pres">
      <dgm:prSet presAssocID="{626E1231-4992-4E88-87A8-94967017501B}" presName="level" presStyleLbl="node1" presStyleIdx="0" presStyleCnt="5">
        <dgm:presLayoutVars>
          <dgm:chMax val="1"/>
          <dgm:bulletEnabled val="1"/>
        </dgm:presLayoutVars>
      </dgm:prSet>
      <dgm:spPr/>
      <dgm:t>
        <a:bodyPr/>
        <a:lstStyle/>
        <a:p>
          <a:endParaRPr lang="zh-CN" altLang="en-US"/>
        </a:p>
      </dgm:t>
    </dgm:pt>
    <dgm:pt modelId="{FA68CDDD-D9F2-4B0C-BF77-A28303AF4340}" type="pres">
      <dgm:prSet presAssocID="{626E1231-4992-4E88-87A8-94967017501B}" presName="levelTx" presStyleLbl="revTx" presStyleIdx="0" presStyleCnt="0">
        <dgm:presLayoutVars>
          <dgm:chMax val="1"/>
          <dgm:bulletEnabled val="1"/>
        </dgm:presLayoutVars>
      </dgm:prSet>
      <dgm:spPr/>
      <dgm:t>
        <a:bodyPr/>
        <a:lstStyle/>
        <a:p>
          <a:endParaRPr lang="zh-CN" altLang="en-US"/>
        </a:p>
      </dgm:t>
    </dgm:pt>
    <dgm:pt modelId="{AF8B2843-437A-4968-824B-8EAAB3CFBFF3}" type="pres">
      <dgm:prSet presAssocID="{7980DFF9-DE82-44E1-BFE0-99D94042DB0D}" presName="Name8" presStyleCnt="0"/>
      <dgm:spPr/>
    </dgm:pt>
    <dgm:pt modelId="{66FD0CD3-0D63-481D-9E10-11AF3991B66A}" type="pres">
      <dgm:prSet presAssocID="{7980DFF9-DE82-44E1-BFE0-99D94042DB0D}" presName="level" presStyleLbl="node1" presStyleIdx="1" presStyleCnt="5">
        <dgm:presLayoutVars>
          <dgm:chMax val="1"/>
          <dgm:bulletEnabled val="1"/>
        </dgm:presLayoutVars>
      </dgm:prSet>
      <dgm:spPr/>
      <dgm:t>
        <a:bodyPr/>
        <a:lstStyle/>
        <a:p>
          <a:endParaRPr lang="zh-CN" altLang="en-US"/>
        </a:p>
      </dgm:t>
    </dgm:pt>
    <dgm:pt modelId="{809BA056-8FD4-40D5-99D7-1908B97F8825}" type="pres">
      <dgm:prSet presAssocID="{7980DFF9-DE82-44E1-BFE0-99D94042DB0D}" presName="levelTx" presStyleLbl="revTx" presStyleIdx="0" presStyleCnt="0">
        <dgm:presLayoutVars>
          <dgm:chMax val="1"/>
          <dgm:bulletEnabled val="1"/>
        </dgm:presLayoutVars>
      </dgm:prSet>
      <dgm:spPr/>
      <dgm:t>
        <a:bodyPr/>
        <a:lstStyle/>
        <a:p>
          <a:endParaRPr lang="zh-CN" altLang="en-US"/>
        </a:p>
      </dgm:t>
    </dgm:pt>
    <dgm:pt modelId="{A1A6C064-BAF5-4CD9-85D1-BC80673E305B}" type="pres">
      <dgm:prSet presAssocID="{6B63E66B-FD10-49EF-AD45-3228BB92709F}" presName="Name8" presStyleCnt="0"/>
      <dgm:spPr/>
    </dgm:pt>
    <dgm:pt modelId="{41CCA2C3-8B20-4DB9-B458-CCE1BF578E1F}" type="pres">
      <dgm:prSet presAssocID="{6B63E66B-FD10-49EF-AD45-3228BB92709F}" presName="level" presStyleLbl="node1" presStyleIdx="2" presStyleCnt="5">
        <dgm:presLayoutVars>
          <dgm:chMax val="1"/>
          <dgm:bulletEnabled val="1"/>
        </dgm:presLayoutVars>
      </dgm:prSet>
      <dgm:spPr/>
      <dgm:t>
        <a:bodyPr/>
        <a:lstStyle/>
        <a:p>
          <a:endParaRPr lang="zh-CN" altLang="en-US"/>
        </a:p>
      </dgm:t>
    </dgm:pt>
    <dgm:pt modelId="{B73C7B1C-6D15-40AD-8E61-E854E77D10EF}" type="pres">
      <dgm:prSet presAssocID="{6B63E66B-FD10-49EF-AD45-3228BB92709F}" presName="levelTx" presStyleLbl="revTx" presStyleIdx="0" presStyleCnt="0">
        <dgm:presLayoutVars>
          <dgm:chMax val="1"/>
          <dgm:bulletEnabled val="1"/>
        </dgm:presLayoutVars>
      </dgm:prSet>
      <dgm:spPr/>
      <dgm:t>
        <a:bodyPr/>
        <a:lstStyle/>
        <a:p>
          <a:endParaRPr lang="zh-CN" altLang="en-US"/>
        </a:p>
      </dgm:t>
    </dgm:pt>
    <dgm:pt modelId="{92C5490E-63C1-454D-B3EC-561BDC05426A}" type="pres">
      <dgm:prSet presAssocID="{56519CF2-D5AA-49F0-9CEB-85EEC5053CD9}" presName="Name8" presStyleCnt="0"/>
      <dgm:spPr/>
    </dgm:pt>
    <dgm:pt modelId="{70E3CF38-6FE7-4641-989F-F611F4CFE403}" type="pres">
      <dgm:prSet presAssocID="{56519CF2-D5AA-49F0-9CEB-85EEC5053CD9}" presName="level" presStyleLbl="node1" presStyleIdx="3" presStyleCnt="5">
        <dgm:presLayoutVars>
          <dgm:chMax val="1"/>
          <dgm:bulletEnabled val="1"/>
        </dgm:presLayoutVars>
      </dgm:prSet>
      <dgm:spPr/>
      <dgm:t>
        <a:bodyPr/>
        <a:lstStyle/>
        <a:p>
          <a:endParaRPr lang="zh-CN" altLang="en-US"/>
        </a:p>
      </dgm:t>
    </dgm:pt>
    <dgm:pt modelId="{62A2F4DA-B215-4B0F-8600-F3DFC461F8AC}" type="pres">
      <dgm:prSet presAssocID="{56519CF2-D5AA-49F0-9CEB-85EEC5053CD9}" presName="levelTx" presStyleLbl="revTx" presStyleIdx="0" presStyleCnt="0">
        <dgm:presLayoutVars>
          <dgm:chMax val="1"/>
          <dgm:bulletEnabled val="1"/>
        </dgm:presLayoutVars>
      </dgm:prSet>
      <dgm:spPr/>
      <dgm:t>
        <a:bodyPr/>
        <a:lstStyle/>
        <a:p>
          <a:endParaRPr lang="zh-CN" altLang="en-US"/>
        </a:p>
      </dgm:t>
    </dgm:pt>
    <dgm:pt modelId="{3F88504B-A3D4-44A3-8D02-43CFD4A0ACF6}" type="pres">
      <dgm:prSet presAssocID="{AF3882AC-461A-4358-A6A8-9A388830383C}" presName="Name8" presStyleCnt="0"/>
      <dgm:spPr/>
    </dgm:pt>
    <dgm:pt modelId="{3146BB99-23EF-463E-B953-60823747C35E}" type="pres">
      <dgm:prSet presAssocID="{AF3882AC-461A-4358-A6A8-9A388830383C}" presName="level" presStyleLbl="node1" presStyleIdx="4" presStyleCnt="5" custLinFactNeighborX="-13415" custLinFactNeighborY="-1449">
        <dgm:presLayoutVars>
          <dgm:chMax val="1"/>
          <dgm:bulletEnabled val="1"/>
        </dgm:presLayoutVars>
      </dgm:prSet>
      <dgm:spPr/>
      <dgm:t>
        <a:bodyPr/>
        <a:lstStyle/>
        <a:p>
          <a:endParaRPr lang="zh-CN" altLang="en-US"/>
        </a:p>
      </dgm:t>
    </dgm:pt>
    <dgm:pt modelId="{5DAA4A73-A3BC-444A-BE4F-2DC1D81AF4AE}" type="pres">
      <dgm:prSet presAssocID="{AF3882AC-461A-4358-A6A8-9A388830383C}" presName="levelTx" presStyleLbl="revTx" presStyleIdx="0" presStyleCnt="0">
        <dgm:presLayoutVars>
          <dgm:chMax val="1"/>
          <dgm:bulletEnabled val="1"/>
        </dgm:presLayoutVars>
      </dgm:prSet>
      <dgm:spPr/>
      <dgm:t>
        <a:bodyPr/>
        <a:lstStyle/>
        <a:p>
          <a:endParaRPr lang="zh-CN" altLang="en-US"/>
        </a:p>
      </dgm:t>
    </dgm:pt>
  </dgm:ptLst>
  <dgm:cxnLst>
    <dgm:cxn modelId="{AD6CC036-C940-4CD1-9D65-AE43C6E2B3F3}" srcId="{8159C540-E00E-4BE0-B28C-663743FA65BD}" destId="{56519CF2-D5AA-49F0-9CEB-85EEC5053CD9}" srcOrd="3" destOrd="0" parTransId="{D1AF3CC0-C210-489E-B50C-4F2C60D70998}" sibTransId="{7813CF4F-45CF-4184-86EB-B48B36B9D175}"/>
    <dgm:cxn modelId="{637C0BB4-3E50-4737-9560-6D923698F896}" type="presOf" srcId="{AF3882AC-461A-4358-A6A8-9A388830383C}" destId="{5DAA4A73-A3BC-444A-BE4F-2DC1D81AF4AE}" srcOrd="1" destOrd="0" presId="urn:microsoft.com/office/officeart/2005/8/layout/pyramid1"/>
    <dgm:cxn modelId="{52CA1D8B-34BA-43AD-AB6F-32BCE41CC509}" type="presOf" srcId="{6B63E66B-FD10-49EF-AD45-3228BB92709F}" destId="{B73C7B1C-6D15-40AD-8E61-E854E77D10EF}" srcOrd="1" destOrd="0" presId="urn:microsoft.com/office/officeart/2005/8/layout/pyramid1"/>
    <dgm:cxn modelId="{F60EB9F4-7549-444D-B13A-C0D7E640E184}" srcId="{8159C540-E00E-4BE0-B28C-663743FA65BD}" destId="{7980DFF9-DE82-44E1-BFE0-99D94042DB0D}" srcOrd="1" destOrd="0" parTransId="{EF29D601-7526-4921-847A-B09EBFFDEA07}" sibTransId="{EBF50BF5-C690-41E9-8008-57741B5786D0}"/>
    <dgm:cxn modelId="{D5C6C468-9FF8-40C5-A1E3-5BEC1BEB41E0}" type="presOf" srcId="{8159C540-E00E-4BE0-B28C-663743FA65BD}" destId="{2FC79EE6-3867-4B6D-BF84-278908A0A66C}" srcOrd="0" destOrd="0" presId="urn:microsoft.com/office/officeart/2005/8/layout/pyramid1"/>
    <dgm:cxn modelId="{9CB7D987-41B5-4745-9D4A-E76676ED14AB}" srcId="{8159C540-E00E-4BE0-B28C-663743FA65BD}" destId="{626E1231-4992-4E88-87A8-94967017501B}" srcOrd="0" destOrd="0" parTransId="{E07BFC9F-3621-4322-8B2E-110080FF760F}" sibTransId="{D32A97F9-E769-4881-A36E-D146030179E2}"/>
    <dgm:cxn modelId="{CAEA05EC-7526-47E7-8399-63D78DE2B2EA}" srcId="{8159C540-E00E-4BE0-B28C-663743FA65BD}" destId="{AF3882AC-461A-4358-A6A8-9A388830383C}" srcOrd="4" destOrd="0" parTransId="{EC569295-73EE-4ADE-A82B-AA9B456D22EB}" sibTransId="{9A4440BE-707F-4FFE-A48B-2A046132FB4D}"/>
    <dgm:cxn modelId="{1083D14D-B412-4B41-B820-E330436F1C34}" type="presOf" srcId="{7980DFF9-DE82-44E1-BFE0-99D94042DB0D}" destId="{809BA056-8FD4-40D5-99D7-1908B97F8825}" srcOrd="1" destOrd="0" presId="urn:microsoft.com/office/officeart/2005/8/layout/pyramid1"/>
    <dgm:cxn modelId="{70D3A769-0F9F-4BE2-9AF5-BFCE56F9BF00}" type="presOf" srcId="{626E1231-4992-4E88-87A8-94967017501B}" destId="{06EFF33F-9EF1-40F4-BD2C-2C08B1319301}" srcOrd="0" destOrd="0" presId="urn:microsoft.com/office/officeart/2005/8/layout/pyramid1"/>
    <dgm:cxn modelId="{2D2A1B2B-9E74-4B89-9A32-62A69641E8B8}" type="presOf" srcId="{626E1231-4992-4E88-87A8-94967017501B}" destId="{FA68CDDD-D9F2-4B0C-BF77-A28303AF4340}" srcOrd="1" destOrd="0" presId="urn:microsoft.com/office/officeart/2005/8/layout/pyramid1"/>
    <dgm:cxn modelId="{63578681-C8E1-43AB-90C5-2263908ABB65}" srcId="{8159C540-E00E-4BE0-B28C-663743FA65BD}" destId="{6B63E66B-FD10-49EF-AD45-3228BB92709F}" srcOrd="2" destOrd="0" parTransId="{2950E8EF-CD4E-4CF4-9D3F-E07BFC3F1C6C}" sibTransId="{62748B55-D534-410A-BCEB-4B886E791BBE}"/>
    <dgm:cxn modelId="{DF2A5D48-2A94-467A-B01C-005869FB542F}" type="presOf" srcId="{56519CF2-D5AA-49F0-9CEB-85EEC5053CD9}" destId="{70E3CF38-6FE7-4641-989F-F611F4CFE403}" srcOrd="0" destOrd="0" presId="urn:microsoft.com/office/officeart/2005/8/layout/pyramid1"/>
    <dgm:cxn modelId="{AD87B552-3010-424A-BCB8-153DF334E900}" type="presOf" srcId="{6B63E66B-FD10-49EF-AD45-3228BB92709F}" destId="{41CCA2C3-8B20-4DB9-B458-CCE1BF578E1F}" srcOrd="0" destOrd="0" presId="urn:microsoft.com/office/officeart/2005/8/layout/pyramid1"/>
    <dgm:cxn modelId="{0FD85167-2B03-47EF-85B5-C41134E647FC}" type="presOf" srcId="{56519CF2-D5AA-49F0-9CEB-85EEC5053CD9}" destId="{62A2F4DA-B215-4B0F-8600-F3DFC461F8AC}" srcOrd="1" destOrd="0" presId="urn:microsoft.com/office/officeart/2005/8/layout/pyramid1"/>
    <dgm:cxn modelId="{634B9B93-2DA8-4850-A8E6-64426C1D258A}" type="presOf" srcId="{7980DFF9-DE82-44E1-BFE0-99D94042DB0D}" destId="{66FD0CD3-0D63-481D-9E10-11AF3991B66A}" srcOrd="0" destOrd="0" presId="urn:microsoft.com/office/officeart/2005/8/layout/pyramid1"/>
    <dgm:cxn modelId="{097D81FB-8146-4397-9672-FA3E3763C7BF}" type="presOf" srcId="{AF3882AC-461A-4358-A6A8-9A388830383C}" destId="{3146BB99-23EF-463E-B953-60823747C35E}" srcOrd="0" destOrd="0" presId="urn:microsoft.com/office/officeart/2005/8/layout/pyramid1"/>
    <dgm:cxn modelId="{0F925805-C7AE-4A46-A87D-3F2BDB2D2FBE}" type="presParOf" srcId="{2FC79EE6-3867-4B6D-BF84-278908A0A66C}" destId="{66E9A804-F103-44A8-91D2-549D80EB1D6F}" srcOrd="0" destOrd="0" presId="urn:microsoft.com/office/officeart/2005/8/layout/pyramid1"/>
    <dgm:cxn modelId="{AA6AF191-976D-470A-B507-0BC815155B0D}" type="presParOf" srcId="{66E9A804-F103-44A8-91D2-549D80EB1D6F}" destId="{06EFF33F-9EF1-40F4-BD2C-2C08B1319301}" srcOrd="0" destOrd="0" presId="urn:microsoft.com/office/officeart/2005/8/layout/pyramid1"/>
    <dgm:cxn modelId="{26ACBC4D-F691-40B6-B673-965184052BB1}" type="presParOf" srcId="{66E9A804-F103-44A8-91D2-549D80EB1D6F}" destId="{FA68CDDD-D9F2-4B0C-BF77-A28303AF4340}" srcOrd="1" destOrd="0" presId="urn:microsoft.com/office/officeart/2005/8/layout/pyramid1"/>
    <dgm:cxn modelId="{F5386DC2-7105-4E4F-9089-5388134AC664}" type="presParOf" srcId="{2FC79EE6-3867-4B6D-BF84-278908A0A66C}" destId="{AF8B2843-437A-4968-824B-8EAAB3CFBFF3}" srcOrd="1" destOrd="0" presId="urn:microsoft.com/office/officeart/2005/8/layout/pyramid1"/>
    <dgm:cxn modelId="{2B85DEA1-0D60-4455-9F6F-3ADE0F11949E}" type="presParOf" srcId="{AF8B2843-437A-4968-824B-8EAAB3CFBFF3}" destId="{66FD0CD3-0D63-481D-9E10-11AF3991B66A}" srcOrd="0" destOrd="0" presId="urn:microsoft.com/office/officeart/2005/8/layout/pyramid1"/>
    <dgm:cxn modelId="{91B2BDDA-E402-4AA1-ACA3-8F02FA2FC1DF}" type="presParOf" srcId="{AF8B2843-437A-4968-824B-8EAAB3CFBFF3}" destId="{809BA056-8FD4-40D5-99D7-1908B97F8825}" srcOrd="1" destOrd="0" presId="urn:microsoft.com/office/officeart/2005/8/layout/pyramid1"/>
    <dgm:cxn modelId="{758921A9-943B-4971-8DEC-F19D6F7AC660}" type="presParOf" srcId="{2FC79EE6-3867-4B6D-BF84-278908A0A66C}" destId="{A1A6C064-BAF5-4CD9-85D1-BC80673E305B}" srcOrd="2" destOrd="0" presId="urn:microsoft.com/office/officeart/2005/8/layout/pyramid1"/>
    <dgm:cxn modelId="{2B006FDD-7740-46B2-B461-7AC594AFAFCF}" type="presParOf" srcId="{A1A6C064-BAF5-4CD9-85D1-BC80673E305B}" destId="{41CCA2C3-8B20-4DB9-B458-CCE1BF578E1F}" srcOrd="0" destOrd="0" presId="urn:microsoft.com/office/officeart/2005/8/layout/pyramid1"/>
    <dgm:cxn modelId="{B10BF03E-60A2-4FBB-927F-06A4E9EFF5E9}" type="presParOf" srcId="{A1A6C064-BAF5-4CD9-85D1-BC80673E305B}" destId="{B73C7B1C-6D15-40AD-8E61-E854E77D10EF}" srcOrd="1" destOrd="0" presId="urn:microsoft.com/office/officeart/2005/8/layout/pyramid1"/>
    <dgm:cxn modelId="{F6C8E980-7A4E-43C4-99EB-AE4ED17CFC15}" type="presParOf" srcId="{2FC79EE6-3867-4B6D-BF84-278908A0A66C}" destId="{92C5490E-63C1-454D-B3EC-561BDC05426A}" srcOrd="3" destOrd="0" presId="urn:microsoft.com/office/officeart/2005/8/layout/pyramid1"/>
    <dgm:cxn modelId="{5FCB0286-08A5-4A6E-99C3-8C2197F5860E}" type="presParOf" srcId="{92C5490E-63C1-454D-B3EC-561BDC05426A}" destId="{70E3CF38-6FE7-4641-989F-F611F4CFE403}" srcOrd="0" destOrd="0" presId="urn:microsoft.com/office/officeart/2005/8/layout/pyramid1"/>
    <dgm:cxn modelId="{4DFAC38C-8A84-4BF2-93B9-BA9979B625A5}" type="presParOf" srcId="{92C5490E-63C1-454D-B3EC-561BDC05426A}" destId="{62A2F4DA-B215-4B0F-8600-F3DFC461F8AC}" srcOrd="1" destOrd="0" presId="urn:microsoft.com/office/officeart/2005/8/layout/pyramid1"/>
    <dgm:cxn modelId="{2F9F2AB6-06B9-4017-A07B-61953878A323}" type="presParOf" srcId="{2FC79EE6-3867-4B6D-BF84-278908A0A66C}" destId="{3F88504B-A3D4-44A3-8D02-43CFD4A0ACF6}" srcOrd="4" destOrd="0" presId="urn:microsoft.com/office/officeart/2005/8/layout/pyramid1"/>
    <dgm:cxn modelId="{27754192-7321-452E-BA18-F2EE684D0631}" type="presParOf" srcId="{3F88504B-A3D4-44A3-8D02-43CFD4A0ACF6}" destId="{3146BB99-23EF-463E-B953-60823747C35E}" srcOrd="0" destOrd="0" presId="urn:microsoft.com/office/officeart/2005/8/layout/pyramid1"/>
    <dgm:cxn modelId="{E1451A52-DD5D-4F07-A5D2-9878CA31CF60}" type="presParOf" srcId="{3F88504B-A3D4-44A3-8D02-43CFD4A0ACF6}" destId="{5DAA4A73-A3BC-444A-BE4F-2DC1D81AF4AE}"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6EFF33F-9EF1-40F4-BD2C-2C08B1319301}">
      <dsp:nvSpPr>
        <dsp:cNvPr id="0" name=""/>
        <dsp:cNvSpPr/>
      </dsp:nvSpPr>
      <dsp:spPr>
        <a:xfrm>
          <a:off x="2503888" y="0"/>
          <a:ext cx="1240623" cy="1043939"/>
        </a:xfrm>
        <a:prstGeom prst="trapezoid">
          <a:avLst>
            <a:gd name="adj" fmla="val 59420"/>
          </a:avLst>
        </a:prstGeom>
        <a:solidFill>
          <a:srgbClr val="FF0000">
            <a:alpha val="69000"/>
          </a:srgbClr>
        </a:solidFill>
        <a:ln w="25400"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altLang="zh-CN" sz="2000" b="1" kern="1200" dirty="0" smtClean="0"/>
        </a:p>
        <a:p>
          <a:pPr lvl="0" algn="ctr" defTabSz="889000">
            <a:lnSpc>
              <a:spcPct val="90000"/>
            </a:lnSpc>
            <a:spcBef>
              <a:spcPct val="0"/>
            </a:spcBef>
            <a:spcAft>
              <a:spcPct val="35000"/>
            </a:spcAft>
          </a:pPr>
          <a:r>
            <a:rPr lang="zh-CN" altLang="en-US" sz="2000" b="1" kern="1200" dirty="0" smtClean="0"/>
            <a:t>完美</a:t>
          </a:r>
          <a:endParaRPr lang="en-US" altLang="zh-CN" sz="2000" b="1" kern="1200" dirty="0" smtClean="0"/>
        </a:p>
        <a:p>
          <a:pPr lvl="0" algn="ctr" defTabSz="889000">
            <a:lnSpc>
              <a:spcPct val="90000"/>
            </a:lnSpc>
            <a:spcBef>
              <a:spcPct val="0"/>
            </a:spcBef>
            <a:spcAft>
              <a:spcPct val="35000"/>
            </a:spcAft>
          </a:pPr>
          <a:r>
            <a:rPr lang="zh-CN" altLang="en-US" sz="2000" b="1" kern="1200" dirty="0" smtClean="0"/>
            <a:t>视界</a:t>
          </a:r>
          <a:endParaRPr lang="zh-CN" altLang="en-US" sz="2000" b="1" kern="1200" dirty="0"/>
        </a:p>
      </dsp:txBody>
      <dsp:txXfrm>
        <a:off x="2503888" y="0"/>
        <a:ext cx="1240623" cy="1043939"/>
      </dsp:txXfrm>
    </dsp:sp>
    <dsp:sp modelId="{66FD0CD3-0D63-481D-9E10-11AF3991B66A}">
      <dsp:nvSpPr>
        <dsp:cNvPr id="0" name=""/>
        <dsp:cNvSpPr/>
      </dsp:nvSpPr>
      <dsp:spPr>
        <a:xfrm>
          <a:off x="1860935" y="1043939"/>
          <a:ext cx="2526529" cy="1082043"/>
        </a:xfrm>
        <a:prstGeom prst="trapezoid">
          <a:avLst>
            <a:gd name="adj" fmla="val 5942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                清晰、持久、舒适</a:t>
          </a:r>
          <a:endParaRPr lang="zh-CN" altLang="en-US" sz="2800" b="1" kern="1200" dirty="0"/>
        </a:p>
      </dsp:txBody>
      <dsp:txXfrm>
        <a:off x="2303077" y="1043939"/>
        <a:ext cx="1642244" cy="1082043"/>
      </dsp:txXfrm>
    </dsp:sp>
    <dsp:sp modelId="{41CCA2C3-8B20-4DB9-B458-CCE1BF578E1F}">
      <dsp:nvSpPr>
        <dsp:cNvPr id="0" name=""/>
        <dsp:cNvSpPr/>
      </dsp:nvSpPr>
      <dsp:spPr>
        <a:xfrm>
          <a:off x="1240623" y="2125982"/>
          <a:ext cx="3767153" cy="1043939"/>
        </a:xfrm>
        <a:prstGeom prst="trapezoid">
          <a:avLst>
            <a:gd name="adj" fmla="val 59420"/>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t>看真实</a:t>
          </a:r>
          <a:endParaRPr lang="zh-CN" altLang="en-US" sz="3600" b="1" kern="1200" dirty="0"/>
        </a:p>
      </dsp:txBody>
      <dsp:txXfrm>
        <a:off x="1899875" y="2125982"/>
        <a:ext cx="2448649" cy="1043939"/>
      </dsp:txXfrm>
    </dsp:sp>
    <dsp:sp modelId="{70E3CF38-6FE7-4641-989F-F611F4CFE403}">
      <dsp:nvSpPr>
        <dsp:cNvPr id="0" name=""/>
        <dsp:cNvSpPr/>
      </dsp:nvSpPr>
      <dsp:spPr>
        <a:xfrm>
          <a:off x="620311" y="3169921"/>
          <a:ext cx="5007776" cy="1043939"/>
        </a:xfrm>
        <a:prstGeom prst="trapezoid">
          <a:avLst>
            <a:gd name="adj" fmla="val 59420"/>
          </a:avLst>
        </a:prstGeom>
        <a:solidFill>
          <a:srgbClr val="99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t>看清晰</a:t>
          </a:r>
          <a:endParaRPr lang="zh-CN" altLang="en-US" sz="3600" b="1" kern="1200" dirty="0"/>
        </a:p>
      </dsp:txBody>
      <dsp:txXfrm>
        <a:off x="1496672" y="3169921"/>
        <a:ext cx="3255054" cy="1043939"/>
      </dsp:txXfrm>
    </dsp:sp>
    <dsp:sp modelId="{3146BB99-23EF-463E-B953-60823747C35E}">
      <dsp:nvSpPr>
        <dsp:cNvPr id="0" name=""/>
        <dsp:cNvSpPr/>
      </dsp:nvSpPr>
      <dsp:spPr>
        <a:xfrm>
          <a:off x="0" y="4213860"/>
          <a:ext cx="6248400" cy="1043939"/>
        </a:xfrm>
        <a:prstGeom prst="trapezoid">
          <a:avLst>
            <a:gd name="adj" fmla="val 5942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lvl="0" algn="ctr" defTabSz="2622550">
            <a:lnSpc>
              <a:spcPct val="90000"/>
            </a:lnSpc>
            <a:spcBef>
              <a:spcPct val="0"/>
            </a:spcBef>
            <a:spcAft>
              <a:spcPct val="35000"/>
            </a:spcAft>
          </a:pPr>
          <a:r>
            <a:rPr lang="zh-CN" altLang="en-US" sz="5900" b="1" kern="1200" dirty="0" smtClean="0"/>
            <a:t>看见</a:t>
          </a:r>
          <a:endParaRPr lang="zh-CN" altLang="en-US" sz="5900" b="1" kern="1200" dirty="0"/>
        </a:p>
      </dsp:txBody>
      <dsp:txXfrm>
        <a:off x="1093469" y="4213860"/>
        <a:ext cx="4061460" cy="104393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6EFF33F-9EF1-40F4-BD2C-2C08B1319301}">
      <dsp:nvSpPr>
        <dsp:cNvPr id="0" name=""/>
        <dsp:cNvSpPr/>
      </dsp:nvSpPr>
      <dsp:spPr>
        <a:xfrm>
          <a:off x="2255520" y="0"/>
          <a:ext cx="1127760" cy="1188720"/>
        </a:xfrm>
        <a:prstGeom prst="trapezoid">
          <a:avLst>
            <a:gd name="adj" fmla="val 50000"/>
          </a:avLst>
        </a:prstGeom>
        <a:solidFill>
          <a:srgbClr val="FF0000">
            <a:alpha val="69000"/>
          </a:srgbClr>
        </a:solidFill>
        <a:ln w="25400"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altLang="zh-CN" sz="2000" b="1" kern="1200" dirty="0" smtClean="0"/>
        </a:p>
        <a:p>
          <a:pPr lvl="0" algn="ctr" defTabSz="889000">
            <a:lnSpc>
              <a:spcPct val="90000"/>
            </a:lnSpc>
            <a:spcBef>
              <a:spcPct val="0"/>
            </a:spcBef>
            <a:spcAft>
              <a:spcPct val="35000"/>
            </a:spcAft>
          </a:pPr>
          <a:r>
            <a:rPr lang="zh-CN" altLang="en-US" sz="2000" b="1" kern="1200" dirty="0" smtClean="0"/>
            <a:t>完美</a:t>
          </a:r>
          <a:endParaRPr lang="en-US" altLang="zh-CN" sz="2000" b="1" kern="1200" dirty="0" smtClean="0"/>
        </a:p>
        <a:p>
          <a:pPr lvl="0" algn="ctr" defTabSz="889000">
            <a:lnSpc>
              <a:spcPct val="90000"/>
            </a:lnSpc>
            <a:spcBef>
              <a:spcPct val="0"/>
            </a:spcBef>
            <a:spcAft>
              <a:spcPct val="35000"/>
            </a:spcAft>
          </a:pPr>
          <a:r>
            <a:rPr lang="zh-CN" altLang="en-US" sz="2000" b="1" kern="1200" dirty="0" smtClean="0"/>
            <a:t>视界</a:t>
          </a:r>
          <a:endParaRPr lang="zh-CN" altLang="en-US" sz="2000" b="1" kern="1200" dirty="0"/>
        </a:p>
      </dsp:txBody>
      <dsp:txXfrm>
        <a:off x="2255520" y="0"/>
        <a:ext cx="1127760" cy="1188720"/>
      </dsp:txXfrm>
    </dsp:sp>
    <dsp:sp modelId="{66FD0CD3-0D63-481D-9E10-11AF3991B66A}">
      <dsp:nvSpPr>
        <dsp:cNvPr id="0" name=""/>
        <dsp:cNvSpPr/>
      </dsp:nvSpPr>
      <dsp:spPr>
        <a:xfrm>
          <a:off x="1691640" y="1188719"/>
          <a:ext cx="2255520" cy="1188720"/>
        </a:xfrm>
        <a:prstGeom prst="trapezoid">
          <a:avLst>
            <a:gd name="adj" fmla="val 47436"/>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t>清晰、持久、舒适</a:t>
          </a:r>
          <a:endParaRPr lang="zh-CN" altLang="en-US" sz="2400" b="1" kern="1200" dirty="0"/>
        </a:p>
      </dsp:txBody>
      <dsp:txXfrm>
        <a:off x="2086355" y="1188719"/>
        <a:ext cx="1466088" cy="1188720"/>
      </dsp:txXfrm>
    </dsp:sp>
    <dsp:sp modelId="{41CCA2C3-8B20-4DB9-B458-CCE1BF578E1F}">
      <dsp:nvSpPr>
        <dsp:cNvPr id="0" name=""/>
        <dsp:cNvSpPr/>
      </dsp:nvSpPr>
      <dsp:spPr>
        <a:xfrm>
          <a:off x="1127759" y="2377439"/>
          <a:ext cx="3383280" cy="1188720"/>
        </a:xfrm>
        <a:prstGeom prst="trapezoid">
          <a:avLst>
            <a:gd name="adj" fmla="val 47436"/>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看真实</a:t>
          </a:r>
          <a:endParaRPr lang="zh-CN" altLang="en-US" sz="2800" b="1" kern="1200" dirty="0"/>
        </a:p>
      </dsp:txBody>
      <dsp:txXfrm>
        <a:off x="1719833" y="2377439"/>
        <a:ext cx="2199132" cy="1188720"/>
      </dsp:txXfrm>
    </dsp:sp>
    <dsp:sp modelId="{70E3CF38-6FE7-4641-989F-F611F4CFE403}">
      <dsp:nvSpPr>
        <dsp:cNvPr id="0" name=""/>
        <dsp:cNvSpPr/>
      </dsp:nvSpPr>
      <dsp:spPr>
        <a:xfrm>
          <a:off x="563879" y="3566160"/>
          <a:ext cx="4511040" cy="1188720"/>
        </a:xfrm>
        <a:prstGeom prst="trapezoid">
          <a:avLst>
            <a:gd name="adj" fmla="val 47436"/>
          </a:avLst>
        </a:prstGeom>
        <a:solidFill>
          <a:srgbClr val="99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看清晰</a:t>
          </a:r>
          <a:endParaRPr lang="zh-CN" altLang="en-US" sz="2800" b="1" kern="1200" dirty="0"/>
        </a:p>
      </dsp:txBody>
      <dsp:txXfrm>
        <a:off x="1353311" y="3566160"/>
        <a:ext cx="2932176" cy="1188720"/>
      </dsp:txXfrm>
    </dsp:sp>
    <dsp:sp modelId="{3146BB99-23EF-463E-B953-60823747C35E}">
      <dsp:nvSpPr>
        <dsp:cNvPr id="0" name=""/>
        <dsp:cNvSpPr/>
      </dsp:nvSpPr>
      <dsp:spPr>
        <a:xfrm>
          <a:off x="0" y="4737655"/>
          <a:ext cx="5638800" cy="1188720"/>
        </a:xfrm>
        <a:prstGeom prst="trapezoid">
          <a:avLst>
            <a:gd name="adj" fmla="val 4743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t>看见</a:t>
          </a:r>
          <a:endParaRPr lang="zh-CN" altLang="en-US" sz="3600" b="1" kern="1200" dirty="0"/>
        </a:p>
      </dsp:txBody>
      <dsp:txXfrm>
        <a:off x="986789" y="4737655"/>
        <a:ext cx="3665220" cy="11887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6EFF33F-9EF1-40F4-BD2C-2C08B1319301}">
      <dsp:nvSpPr>
        <dsp:cNvPr id="0" name=""/>
        <dsp:cNvSpPr/>
      </dsp:nvSpPr>
      <dsp:spPr>
        <a:xfrm>
          <a:off x="2255520" y="0"/>
          <a:ext cx="1127760" cy="1188720"/>
        </a:xfrm>
        <a:prstGeom prst="trapezoid">
          <a:avLst>
            <a:gd name="adj" fmla="val 50000"/>
          </a:avLst>
        </a:prstGeom>
        <a:solidFill>
          <a:srgbClr val="FF0000">
            <a:alpha val="69000"/>
          </a:srgbClr>
        </a:solidFill>
        <a:ln w="25400"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altLang="zh-CN" sz="2000" b="1" kern="1200" dirty="0" smtClean="0"/>
        </a:p>
        <a:p>
          <a:pPr lvl="0" algn="ctr" defTabSz="889000">
            <a:lnSpc>
              <a:spcPct val="90000"/>
            </a:lnSpc>
            <a:spcBef>
              <a:spcPct val="0"/>
            </a:spcBef>
            <a:spcAft>
              <a:spcPct val="35000"/>
            </a:spcAft>
          </a:pPr>
          <a:r>
            <a:rPr lang="zh-CN" altLang="en-US" sz="2000" b="1" kern="1200" dirty="0" smtClean="0"/>
            <a:t>完美</a:t>
          </a:r>
          <a:endParaRPr lang="en-US" altLang="zh-CN" sz="2000" b="1" kern="1200" dirty="0" smtClean="0"/>
        </a:p>
        <a:p>
          <a:pPr lvl="0" algn="ctr" defTabSz="889000">
            <a:lnSpc>
              <a:spcPct val="90000"/>
            </a:lnSpc>
            <a:spcBef>
              <a:spcPct val="0"/>
            </a:spcBef>
            <a:spcAft>
              <a:spcPct val="35000"/>
            </a:spcAft>
          </a:pPr>
          <a:r>
            <a:rPr lang="zh-CN" altLang="en-US" sz="2000" b="1" kern="1200" dirty="0" smtClean="0"/>
            <a:t>视界</a:t>
          </a:r>
          <a:endParaRPr lang="zh-CN" altLang="en-US" sz="2000" b="1" kern="1200" dirty="0"/>
        </a:p>
      </dsp:txBody>
      <dsp:txXfrm>
        <a:off x="2255520" y="0"/>
        <a:ext cx="1127760" cy="1188720"/>
      </dsp:txXfrm>
    </dsp:sp>
    <dsp:sp modelId="{66FD0CD3-0D63-481D-9E10-11AF3991B66A}">
      <dsp:nvSpPr>
        <dsp:cNvPr id="0" name=""/>
        <dsp:cNvSpPr/>
      </dsp:nvSpPr>
      <dsp:spPr>
        <a:xfrm>
          <a:off x="1691640" y="1188719"/>
          <a:ext cx="2255520" cy="1188720"/>
        </a:xfrm>
        <a:prstGeom prst="trapezoid">
          <a:avLst>
            <a:gd name="adj" fmla="val 47436"/>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t>清晰、持久、舒适</a:t>
          </a:r>
          <a:endParaRPr lang="zh-CN" altLang="en-US" sz="2400" b="1" kern="1200" dirty="0"/>
        </a:p>
      </dsp:txBody>
      <dsp:txXfrm>
        <a:off x="2086355" y="1188719"/>
        <a:ext cx="1466088" cy="1188720"/>
      </dsp:txXfrm>
    </dsp:sp>
    <dsp:sp modelId="{41CCA2C3-8B20-4DB9-B458-CCE1BF578E1F}">
      <dsp:nvSpPr>
        <dsp:cNvPr id="0" name=""/>
        <dsp:cNvSpPr/>
      </dsp:nvSpPr>
      <dsp:spPr>
        <a:xfrm>
          <a:off x="1127759" y="2377439"/>
          <a:ext cx="3383280" cy="1188720"/>
        </a:xfrm>
        <a:prstGeom prst="trapezoid">
          <a:avLst>
            <a:gd name="adj" fmla="val 47436"/>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看真实</a:t>
          </a:r>
          <a:endParaRPr lang="zh-CN" altLang="en-US" sz="2800" b="1" kern="1200" dirty="0"/>
        </a:p>
      </dsp:txBody>
      <dsp:txXfrm>
        <a:off x="1719833" y="2377439"/>
        <a:ext cx="2199132" cy="1188720"/>
      </dsp:txXfrm>
    </dsp:sp>
    <dsp:sp modelId="{70E3CF38-6FE7-4641-989F-F611F4CFE403}">
      <dsp:nvSpPr>
        <dsp:cNvPr id="0" name=""/>
        <dsp:cNvSpPr/>
      </dsp:nvSpPr>
      <dsp:spPr>
        <a:xfrm>
          <a:off x="563879" y="3566160"/>
          <a:ext cx="4511040" cy="1188720"/>
        </a:xfrm>
        <a:prstGeom prst="trapezoid">
          <a:avLst>
            <a:gd name="adj" fmla="val 47436"/>
          </a:avLst>
        </a:prstGeom>
        <a:solidFill>
          <a:srgbClr val="99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看清晰</a:t>
          </a:r>
          <a:endParaRPr lang="zh-CN" altLang="en-US" sz="2800" b="1" kern="1200" dirty="0"/>
        </a:p>
      </dsp:txBody>
      <dsp:txXfrm>
        <a:off x="1353311" y="3566160"/>
        <a:ext cx="2932176" cy="1188720"/>
      </dsp:txXfrm>
    </dsp:sp>
    <dsp:sp modelId="{3146BB99-23EF-463E-B953-60823747C35E}">
      <dsp:nvSpPr>
        <dsp:cNvPr id="0" name=""/>
        <dsp:cNvSpPr/>
      </dsp:nvSpPr>
      <dsp:spPr>
        <a:xfrm>
          <a:off x="0" y="4737655"/>
          <a:ext cx="5638800" cy="1188720"/>
        </a:xfrm>
        <a:prstGeom prst="trapezoid">
          <a:avLst>
            <a:gd name="adj" fmla="val 4743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t>看见</a:t>
          </a:r>
          <a:endParaRPr lang="zh-CN" altLang="en-US" sz="3600" b="1" kern="1200" dirty="0"/>
        </a:p>
      </dsp:txBody>
      <dsp:txXfrm>
        <a:off x="986789" y="4737655"/>
        <a:ext cx="3665220" cy="11887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6EFF33F-9EF1-40F4-BD2C-2C08B1319301}">
      <dsp:nvSpPr>
        <dsp:cNvPr id="0" name=""/>
        <dsp:cNvSpPr/>
      </dsp:nvSpPr>
      <dsp:spPr>
        <a:xfrm>
          <a:off x="2255520" y="0"/>
          <a:ext cx="1127760" cy="1188720"/>
        </a:xfrm>
        <a:prstGeom prst="trapezoid">
          <a:avLst>
            <a:gd name="adj" fmla="val 50000"/>
          </a:avLst>
        </a:prstGeom>
        <a:solidFill>
          <a:srgbClr val="FF0000">
            <a:alpha val="69000"/>
          </a:srgbClr>
        </a:solidFill>
        <a:ln w="25400"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altLang="zh-CN" sz="2000" b="1" kern="1200" dirty="0" smtClean="0"/>
        </a:p>
        <a:p>
          <a:pPr lvl="0" algn="ctr" defTabSz="889000">
            <a:lnSpc>
              <a:spcPct val="90000"/>
            </a:lnSpc>
            <a:spcBef>
              <a:spcPct val="0"/>
            </a:spcBef>
            <a:spcAft>
              <a:spcPct val="35000"/>
            </a:spcAft>
          </a:pPr>
          <a:r>
            <a:rPr lang="zh-CN" altLang="en-US" sz="2000" b="1" kern="1200" dirty="0" smtClean="0"/>
            <a:t>完美</a:t>
          </a:r>
          <a:endParaRPr lang="en-US" altLang="zh-CN" sz="2000" b="1" kern="1200" dirty="0" smtClean="0"/>
        </a:p>
        <a:p>
          <a:pPr lvl="0" algn="ctr" defTabSz="889000">
            <a:lnSpc>
              <a:spcPct val="90000"/>
            </a:lnSpc>
            <a:spcBef>
              <a:spcPct val="0"/>
            </a:spcBef>
            <a:spcAft>
              <a:spcPct val="35000"/>
            </a:spcAft>
          </a:pPr>
          <a:r>
            <a:rPr lang="zh-CN" altLang="en-US" sz="2000" b="1" kern="1200" dirty="0" smtClean="0"/>
            <a:t>视界</a:t>
          </a:r>
          <a:endParaRPr lang="zh-CN" altLang="en-US" sz="2000" b="1" kern="1200" dirty="0"/>
        </a:p>
      </dsp:txBody>
      <dsp:txXfrm>
        <a:off x="2255520" y="0"/>
        <a:ext cx="1127760" cy="1188720"/>
      </dsp:txXfrm>
    </dsp:sp>
    <dsp:sp modelId="{66FD0CD3-0D63-481D-9E10-11AF3991B66A}">
      <dsp:nvSpPr>
        <dsp:cNvPr id="0" name=""/>
        <dsp:cNvSpPr/>
      </dsp:nvSpPr>
      <dsp:spPr>
        <a:xfrm>
          <a:off x="1691640" y="1188719"/>
          <a:ext cx="2255520" cy="1188720"/>
        </a:xfrm>
        <a:prstGeom prst="trapezoid">
          <a:avLst>
            <a:gd name="adj" fmla="val 47436"/>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t>清晰、持久、舒适</a:t>
          </a:r>
          <a:endParaRPr lang="zh-CN" altLang="en-US" sz="2400" b="1" kern="1200" dirty="0"/>
        </a:p>
      </dsp:txBody>
      <dsp:txXfrm>
        <a:off x="2086355" y="1188719"/>
        <a:ext cx="1466088" cy="1188720"/>
      </dsp:txXfrm>
    </dsp:sp>
    <dsp:sp modelId="{41CCA2C3-8B20-4DB9-B458-CCE1BF578E1F}">
      <dsp:nvSpPr>
        <dsp:cNvPr id="0" name=""/>
        <dsp:cNvSpPr/>
      </dsp:nvSpPr>
      <dsp:spPr>
        <a:xfrm>
          <a:off x="1127759" y="2377439"/>
          <a:ext cx="3383280" cy="1188720"/>
        </a:xfrm>
        <a:prstGeom prst="trapezoid">
          <a:avLst>
            <a:gd name="adj" fmla="val 47436"/>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看真实</a:t>
          </a:r>
          <a:endParaRPr lang="zh-CN" altLang="en-US" sz="2800" b="1" kern="1200" dirty="0"/>
        </a:p>
      </dsp:txBody>
      <dsp:txXfrm>
        <a:off x="1719833" y="2377439"/>
        <a:ext cx="2199132" cy="1188720"/>
      </dsp:txXfrm>
    </dsp:sp>
    <dsp:sp modelId="{70E3CF38-6FE7-4641-989F-F611F4CFE403}">
      <dsp:nvSpPr>
        <dsp:cNvPr id="0" name=""/>
        <dsp:cNvSpPr/>
      </dsp:nvSpPr>
      <dsp:spPr>
        <a:xfrm>
          <a:off x="563879" y="3566160"/>
          <a:ext cx="4511040" cy="1188720"/>
        </a:xfrm>
        <a:prstGeom prst="trapezoid">
          <a:avLst>
            <a:gd name="adj" fmla="val 47436"/>
          </a:avLst>
        </a:prstGeom>
        <a:solidFill>
          <a:srgbClr val="99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看清晰</a:t>
          </a:r>
          <a:endParaRPr lang="zh-CN" altLang="en-US" sz="2800" b="1" kern="1200" dirty="0"/>
        </a:p>
      </dsp:txBody>
      <dsp:txXfrm>
        <a:off x="1353311" y="3566160"/>
        <a:ext cx="2932176" cy="1188720"/>
      </dsp:txXfrm>
    </dsp:sp>
    <dsp:sp modelId="{3146BB99-23EF-463E-B953-60823747C35E}">
      <dsp:nvSpPr>
        <dsp:cNvPr id="0" name=""/>
        <dsp:cNvSpPr/>
      </dsp:nvSpPr>
      <dsp:spPr>
        <a:xfrm>
          <a:off x="0" y="4737655"/>
          <a:ext cx="5638800" cy="1188720"/>
        </a:xfrm>
        <a:prstGeom prst="trapezoid">
          <a:avLst>
            <a:gd name="adj" fmla="val 4743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t>看见</a:t>
          </a:r>
          <a:endParaRPr lang="zh-CN" altLang="en-US" sz="3600" b="1" kern="1200" dirty="0"/>
        </a:p>
      </dsp:txBody>
      <dsp:txXfrm>
        <a:off x="986789" y="4737655"/>
        <a:ext cx="3665220" cy="11887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2D598A-726C-402C-AA57-9B0C34BFF1C5}" type="datetimeFigureOut">
              <a:rPr lang="zh-CN" altLang="en-US" smtClean="0"/>
              <a:pPr/>
              <a:t>2013-5-24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B2598C-39D7-40F0-83A1-5AAFF73A820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Rot="1" noChangeAspect="1" noChangeArrowheads="1" noTextEdit="1"/>
          </p:cNvSpPr>
          <p:nvPr>
            <p:ph type="sldImg"/>
          </p:nvPr>
        </p:nvSpPr>
        <p:spPr>
          <a:ln/>
        </p:spPr>
      </p:sp>
      <p:sp>
        <p:nvSpPr>
          <p:cNvPr id="512003" name="Rectangle 3"/>
          <p:cNvSpPr>
            <a:spLocks noGrp="1" noRot="1" noChangeArrowheads="1"/>
          </p:cNvSpPr>
          <p:nvPr>
            <p:ph type="body" idx="1"/>
          </p:nvPr>
        </p:nvSpPr>
        <p:spPr>
          <a:noFill/>
          <a:ln/>
        </p:spPr>
        <p:txBody>
          <a:bodyPr lIns="87844" tIns="43922" rIns="87844" bIns="43922"/>
          <a:lstStyle/>
          <a:p>
            <a:pPr algn="just"/>
            <a:r>
              <a:rPr lang="en-US" altLang="zh-CN" sz="1000"/>
              <a:t>Now, let’s have a closer look to aberrations level  (</a:t>
            </a:r>
            <a:r>
              <a:rPr lang="en-US" altLang="zh-CN" sz="1000" b="1"/>
              <a:t>the totality</a:t>
            </a:r>
            <a:r>
              <a:rPr lang="en-US" altLang="zh-CN" sz="1000"/>
              <a:t> of the aberrations are taken into account).</a:t>
            </a:r>
          </a:p>
          <a:p>
            <a:pPr algn="just"/>
            <a:endParaRPr lang="en-US" altLang="zh-CN" sz="1000"/>
          </a:p>
          <a:p>
            <a:pPr algn="just"/>
            <a:r>
              <a:rPr lang="en-US" altLang="zh-CN" sz="1000"/>
              <a:t>We are here in the conditions of Varilux Physio with 6mm Far Vision / 5 mm Intermediate Vision and 4 mm Near Vision.</a:t>
            </a:r>
          </a:p>
          <a:p>
            <a:pPr algn="just"/>
            <a:endParaRPr lang="en-US" altLang="zh-CN" sz="1000"/>
          </a:p>
          <a:p>
            <a:pPr algn="just"/>
            <a:r>
              <a:rPr lang="en-US" altLang="zh-CN" sz="1000" b="1"/>
              <a:t>In regular light conditions, if we compare Varilux Physio vs. Varilux Physio New Edition , we see that there are less aberrations in Varilux Physio New Edition  lenses at every distance.</a:t>
            </a:r>
          </a:p>
          <a:p>
            <a:pPr algn="just"/>
            <a:r>
              <a:rPr lang="en-US" altLang="zh-CN" sz="1000" b="1"/>
              <a:t>In the reference point, but as well on the sides, so with Varilux Physio New Edition  in regular light conditions, my wearer see sharper, with more contrast and fields of are broader.</a:t>
            </a:r>
          </a:p>
          <a:p>
            <a:pPr algn="just"/>
            <a:endParaRPr lang="en-US" altLang="zh-CN" sz="1000"/>
          </a:p>
          <a:p>
            <a:pPr algn="just"/>
            <a:endParaRPr lang="zh-CN" altLang="en-US" sz="100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4050" name="Rectangle 2"/>
          <p:cNvSpPr>
            <a:spLocks noGrp="1" noRot="1" noChangeAspect="1" noChangeArrowheads="1" noTextEdit="1"/>
          </p:cNvSpPr>
          <p:nvPr>
            <p:ph type="sldImg"/>
          </p:nvPr>
        </p:nvSpPr>
        <p:spPr>
          <a:ln/>
        </p:spPr>
      </p:sp>
      <p:sp>
        <p:nvSpPr>
          <p:cNvPr id="514051" name="Rectangle 3"/>
          <p:cNvSpPr>
            <a:spLocks noGrp="1" noRot="1" noChangeArrowheads="1"/>
          </p:cNvSpPr>
          <p:nvPr>
            <p:ph type="body" idx="1"/>
          </p:nvPr>
        </p:nvSpPr>
        <p:spPr>
          <a:noFill/>
          <a:ln/>
        </p:spPr>
        <p:txBody>
          <a:bodyPr lIns="87844" tIns="43922" rIns="87844" bIns="43922"/>
          <a:lstStyle/>
          <a:p>
            <a:pPr algn="just"/>
            <a:r>
              <a:rPr lang="en-US" altLang="zh-CN" sz="1000"/>
              <a:t>Now, let’s have a closer look to aberrations level  (</a:t>
            </a:r>
            <a:r>
              <a:rPr lang="en-US" altLang="zh-CN" sz="1000" b="1"/>
              <a:t>the totality</a:t>
            </a:r>
            <a:r>
              <a:rPr lang="en-US" altLang="zh-CN" sz="1000"/>
              <a:t> of the aberrations are taken into account).</a:t>
            </a:r>
          </a:p>
          <a:p>
            <a:pPr algn="just"/>
            <a:endParaRPr lang="en-US" altLang="zh-CN" sz="1000"/>
          </a:p>
          <a:p>
            <a:pPr algn="just"/>
            <a:r>
              <a:rPr lang="en-US" altLang="zh-CN" sz="1000"/>
              <a:t>We are here in the conditions of Varilux Physio with 6mm Far Vision / 5 mm Intermediate Vision and 4 mm Near Vision.</a:t>
            </a:r>
          </a:p>
          <a:p>
            <a:pPr algn="just"/>
            <a:endParaRPr lang="en-US" altLang="zh-CN" sz="1000"/>
          </a:p>
          <a:p>
            <a:pPr algn="just"/>
            <a:r>
              <a:rPr lang="en-US" altLang="zh-CN" sz="1000" b="1"/>
              <a:t>In regular light conditions, if we compare Varilux Physio vs. Varilux Physio New Edition , we see that there are less aberrations in Varilux Physio New Edition  lenses at every distance.</a:t>
            </a:r>
          </a:p>
          <a:p>
            <a:pPr algn="just"/>
            <a:r>
              <a:rPr lang="en-US" altLang="zh-CN" sz="1000" b="1"/>
              <a:t>In the reference point, but as well on the sides, so with Varilux Physio New Edition  in regular light conditions, my wearer see sharper, with more contrast and fields of are broader.</a:t>
            </a:r>
          </a:p>
          <a:p>
            <a:pPr algn="just"/>
            <a:endParaRPr lang="en-US" altLang="zh-CN" sz="1000"/>
          </a:p>
          <a:p>
            <a:pPr algn="just"/>
            <a:endParaRPr lang="zh-CN" altLang="en-US" sz="100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a:ln/>
        </p:spPr>
      </p:sp>
      <p:sp>
        <p:nvSpPr>
          <p:cNvPr id="516099" name="Rectangle 3"/>
          <p:cNvSpPr>
            <a:spLocks noGrp="1" noRot="1" noChangeArrowheads="1"/>
          </p:cNvSpPr>
          <p:nvPr>
            <p:ph type="body" idx="1"/>
          </p:nvPr>
        </p:nvSpPr>
        <p:spPr>
          <a:noFill/>
          <a:ln/>
        </p:spPr>
        <p:txBody>
          <a:bodyPr lIns="87844" tIns="43922" rIns="87844" bIns="43922"/>
          <a:lstStyle/>
          <a:p>
            <a:pPr algn="just"/>
            <a:r>
              <a:rPr lang="en-US" altLang="zh-CN"/>
              <a:t>Now, </a:t>
            </a:r>
            <a:r>
              <a:rPr lang="en-US" altLang="zh-CN" b="1"/>
              <a:t>in low light conditions,</a:t>
            </a:r>
            <a:r>
              <a:rPr lang="en-US" altLang="zh-CN"/>
              <a:t> if we compare Varilux Physio vs. Varilux Physio New Edition ,  the difference is even more  striking.</a:t>
            </a:r>
          </a:p>
          <a:p>
            <a:pPr algn="just"/>
            <a:r>
              <a:rPr lang="en-US" altLang="zh-CN"/>
              <a:t>The level of aberrations is lower in Varilux Physio New Edition  lenses, at every distance : In the reference point, but as well on the sides.</a:t>
            </a:r>
          </a:p>
          <a:p>
            <a:pPr algn="just"/>
            <a:endParaRPr lang="en-US" altLang="zh-CN"/>
          </a:p>
          <a:p>
            <a:pPr algn="just"/>
            <a:r>
              <a:rPr lang="en-US" altLang="zh-CN" b="1"/>
              <a:t>TODAY, with Varilux Physio New Edition  even in low light conditions, my wearer will have the same quality of vision as in regular light conditions : </a:t>
            </a:r>
          </a:p>
          <a:p>
            <a:pPr algn="just"/>
            <a:r>
              <a:rPr lang="en-US" altLang="zh-CN" b="1"/>
              <a:t>He will see sharper, with more contrast and fields of vision are broader.</a:t>
            </a:r>
          </a:p>
          <a:p>
            <a:pPr algn="just"/>
            <a:endParaRPr lang="en-US" altLang="zh-CN" b="1"/>
          </a:p>
          <a:p>
            <a:pPr algn="just"/>
            <a:endParaRPr lang="en-US" altLang="zh-CN" b="1"/>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xfrm>
            <a:off x="647700" y="312738"/>
            <a:ext cx="5562600" cy="4171950"/>
          </a:xfrm>
          <a:ln/>
        </p:spPr>
      </p:sp>
      <p:sp>
        <p:nvSpPr>
          <p:cNvPr id="311299" name="Rectangle 3"/>
          <p:cNvSpPr>
            <a:spLocks noGrp="1" noChangeArrowheads="1"/>
          </p:cNvSpPr>
          <p:nvPr>
            <p:ph type="body" idx="1"/>
          </p:nvPr>
        </p:nvSpPr>
        <p:spPr/>
        <p:txBody>
          <a:bodyPr/>
          <a:lstStyle/>
          <a:p>
            <a:r>
              <a:rPr lang="en-AU" b="1"/>
              <a:t>The Essilor design process – “The Dioptric Loop” – Optical Design:</a:t>
            </a:r>
            <a:endParaRPr lang="en-AU" altLang="zh-CN" b="1"/>
          </a:p>
          <a:p>
            <a:r>
              <a:rPr lang="zh-CN" altLang="en-AU" b="1"/>
              <a:t>依视路的设计步骤 </a:t>
            </a:r>
            <a:r>
              <a:rPr lang="en-AU" altLang="zh-CN" b="1"/>
              <a:t>– “</a:t>
            </a:r>
            <a:r>
              <a:rPr lang="zh-CN" altLang="en-AU" b="1"/>
              <a:t>循环研发环”</a:t>
            </a:r>
          </a:p>
          <a:p>
            <a:r>
              <a:rPr lang="en-AU"/>
              <a:t>This is an example of a reference lens that could be the starting point for the Merit function manipulations</a:t>
            </a:r>
            <a:endParaRPr lang="en-AU" altLang="zh-CN"/>
          </a:p>
          <a:p>
            <a:r>
              <a:rPr lang="zh-CN" altLang="en-AU"/>
              <a:t>这是一个参考镜片的例子，它被优点功能软件处理的起始点。</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r>
              <a:rPr lang="en-US" altLang="zh-CN"/>
              <a:t>So if the foundation of a PAL's performance is the design, what does DS contribute to performance?  There are three primary limitations associated with traditional surfacing which will be detailed in the following slides.  First, traditional surfacing is limited by the use of physical tools- which limit the number of surfaces which can be created by the designer.  These tools also limit the accuracy of the distance portion of the lens due to "rounding."  Finally, traditional surfacing cannot place a design on the rear surface of the lens, so only one surface can be used for design. </a:t>
            </a:r>
          </a:p>
          <a:p>
            <a:r>
              <a:rPr lang="en-US" altLang="zh-CN"/>
              <a:t>NOTE: Remember to go in a "Z" pattern on this slide- cover the limitation and then the solution, then the limitation followed by a solution.  The asterisks beside "accurate" on the digital side is just to get them thinking (we'll be talking about the necessity for process control later).</a:t>
            </a:r>
          </a:p>
          <a:p>
            <a:endParaRPr lang="en-US" altLang="zh-CN"/>
          </a:p>
          <a:p>
            <a:r>
              <a:rPr lang="en-US" altLang="zh-CN"/>
              <a:t>Traditional surfacing uses physical tools (molds and laps/tools).  Therefore, the number of designs is physically limited (it is impractical to create millions of different tools to create different surfaces, so the designer is limited to 144 molds and a 1,000 or so laps).  In DS, there is only one physical tool- surface designs are stored in computer files (and its relatively easy to store millions of design files).  So, the designer is free to create more designs in a DS format.</a:t>
            </a:r>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r>
              <a:rPr lang="en-US" altLang="zh-CN"/>
              <a:t>There’s nothing "magical" about digital surfacing. It is just a way to make a product, just like a woodworker uses a lathe to shape a bowl from a piece of wood. The control in the case of the lathe is limited by the woodworkers skill.  In digital surfacing, the lathe is controlled by equipment which relies on a computerized path.  The important point being the digital surfacing process does not- in and of itself- add anything to the design of the lens.</a:t>
            </a: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r>
              <a:rPr lang="en-US" altLang="zh-CN"/>
              <a:t>Recall that in traditional surfacing, the distance power, especially high astigmatism can impact the design</a:t>
            </a:r>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r>
              <a:rPr lang="en-US" altLang="zh-CN"/>
              <a:t>Recall that in traditional surfacing, the distance power, especially high astigmatism can impact the design</a:t>
            </a:r>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p:txBody>
          <a:bodyPr/>
          <a:lstStyle/>
          <a:p>
            <a:r>
              <a:rPr lang="en-US" altLang="zh-CN"/>
              <a:t>Specifically, the main benefit of allowing the designer to use both surfaces is the ability to simultaneously control focus and distortion.  In single surface PALs, the designer must (and does) find a compromise between provision of focus and reduction of distortion.   When using a single surface, the more distortion is controlled the less focus can be controlled (and vice versa).  With two surfaces, it is possible to control both focus and distortion simultaneously!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Rot="1" noChangeAspect="1" noChangeArrowheads="1" noTextEdit="1"/>
          </p:cNvSpPr>
          <p:nvPr>
            <p:ph type="sldImg"/>
          </p:nvPr>
        </p:nvSpPr>
        <p:spPr>
          <a:xfrm>
            <a:off x="1146175" y="685800"/>
            <a:ext cx="4567238" cy="3427413"/>
          </a:xfrm>
          <a:ln/>
        </p:spPr>
      </p:sp>
      <p:sp>
        <p:nvSpPr>
          <p:cNvPr id="542723" name="Rectangle 3"/>
          <p:cNvSpPr>
            <a:spLocks noGrp="1" noChangeArrowheads="1"/>
          </p:cNvSpPr>
          <p:nvPr>
            <p:ph type="body" idx="1"/>
          </p:nvPr>
        </p:nvSpPr>
        <p:spPr>
          <a:xfrm>
            <a:off x="914400" y="4341813"/>
            <a:ext cx="5029200" cy="4116387"/>
          </a:xfrm>
        </p:spPr>
        <p:txBody>
          <a:bodyPr/>
          <a:lstStyle/>
          <a:p>
            <a:pPr>
              <a:buFontTx/>
              <a:buChar char="•"/>
            </a:pPr>
            <a:r>
              <a:rPr lang="en-GB"/>
              <a:t>Optimum lens performance for Asians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a:ln/>
        </p:spPr>
      </p:sp>
      <p:sp>
        <p:nvSpPr>
          <p:cNvPr id="549891" name="Notes Placeholder 2"/>
          <p:cNvSpPr>
            <a:spLocks noGrp="1"/>
          </p:cNvSpPr>
          <p:nvPr>
            <p:ph type="body" idx="1"/>
          </p:nvPr>
        </p:nvSpPr>
        <p:spPr/>
        <p:txBody>
          <a:bodyPr/>
          <a:lstStyle/>
          <a:p>
            <a:endParaRPr lang="en-US" altLang="zh-CN"/>
          </a:p>
          <a:p>
            <a:endParaRPr lang="en-US" altLang="zh-CN"/>
          </a:p>
          <a:p>
            <a:r>
              <a:rPr lang="en-US" altLang="zh-CN"/>
              <a:t>1 </a:t>
            </a:r>
            <a:r>
              <a:rPr lang="zh-CN" altLang="en-US"/>
              <a:t>满屏</a:t>
            </a:r>
            <a:endParaRPr lang="en-US" altLang="zh-CN"/>
          </a:p>
          <a:p>
            <a:endParaRPr lang="en-US" altLang="zh-CN"/>
          </a:p>
          <a:p>
            <a:r>
              <a:rPr lang="en-US" altLang="zh-CN"/>
              <a:t>5</a:t>
            </a:r>
            <a:r>
              <a:rPr lang="zh-CN" altLang="en-US"/>
              <a:t>米，周刊、电脑屏幕等各种电子产品</a:t>
            </a:r>
            <a:endParaRPr lang="en-US" altLang="zh-CN"/>
          </a:p>
          <a:p>
            <a:endParaRPr lang="en-US" altLang="zh-CN"/>
          </a:p>
          <a:p>
            <a:r>
              <a:rPr lang="en-US" altLang="zh-CN"/>
              <a:t>2 </a:t>
            </a:r>
            <a:r>
              <a:rPr lang="zh-CN" altLang="en-US"/>
              <a:t>减负</a:t>
            </a:r>
            <a:endParaRPr lang="en-US" altLang="zh-CN"/>
          </a:p>
          <a:p>
            <a:endParaRPr lang="en-US" altLang="zh-CN"/>
          </a:p>
          <a:p>
            <a:r>
              <a:rPr lang="en-US" altLang="zh-CN"/>
              <a:t> </a:t>
            </a:r>
            <a:r>
              <a:rPr lang="zh-CN" altLang="en-US"/>
              <a:t>眼动幅度</a:t>
            </a:r>
            <a:endParaRPr lang="en-US" altLang="zh-CN"/>
          </a:p>
          <a:p>
            <a:endParaRPr lang="en-US" altLang="zh-CN"/>
          </a:p>
          <a:p>
            <a:r>
              <a:rPr lang="zh-CN" altLang="en-US"/>
              <a:t>中</a:t>
            </a:r>
            <a:r>
              <a:rPr lang="en-US" altLang="zh-CN"/>
              <a:t>-</a:t>
            </a:r>
            <a:r>
              <a:rPr lang="zh-CN" altLang="en-US"/>
              <a:t>近时，眼睛下转幅度少，轻松，电脑使用时间长也不容易累</a:t>
            </a:r>
          </a:p>
          <a:p>
            <a:endParaRPr lang="zh-CN" altLang="en-US"/>
          </a:p>
        </p:txBody>
      </p:sp>
      <p:sp>
        <p:nvSpPr>
          <p:cNvPr id="54989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FFD793C0-2477-4F7D-86CB-F26653E3F672}" type="slidenum">
              <a:rPr lang="zh-CN" altLang="en-US" sz="1200"/>
              <a:pPr algn="r" eaLnBrk="0" hangingPunct="0"/>
              <a:t>33</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858F6C5-951A-4054-BBA2-B26D620AB88E}"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93F0AB87-92A2-45D7-A279-14AA9E14360F}"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F0AB87-92A2-45D7-A279-14AA9E14360F}" type="slidenum">
              <a:rPr lang="en-US" altLang="zh-CN" smtClean="0"/>
              <a:pPr>
                <a:defRPr/>
              </a:pPr>
              <a:t>‹#›</a:t>
            </a:fld>
            <a:endParaRPr lang="en-US" altLang="zh-CN"/>
          </a:p>
        </p:txBody>
      </p:sp>
      <p:pic>
        <p:nvPicPr>
          <p:cNvPr id="7" name="Picture 12" descr="Essilor_P"/>
          <p:cNvPicPr>
            <a:picLocks noChangeAspect="1" noChangeArrowheads="1"/>
          </p:cNvPicPr>
          <p:nvPr userDrawn="1"/>
        </p:nvPicPr>
        <p:blipFill>
          <a:blip r:embed="rId14" cstate="print"/>
          <a:srcRect/>
          <a:stretch>
            <a:fillRect/>
          </a:stretch>
        </p:blipFill>
        <p:spPr bwMode="auto">
          <a:xfrm>
            <a:off x="8077200" y="6003925"/>
            <a:ext cx="762000" cy="611188"/>
          </a:xfrm>
          <a:prstGeom prst="rect">
            <a:avLst/>
          </a:prstGeom>
          <a:noFill/>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20197;&#24448;&#22521;&#35757;&#35838;&#20214;/&#36164;&#26009;&#22841;/essilor&#36164;&#26009;&#21450;&#38144;&#21806;/&#30005;&#24433;&#21098;&#36753;/&#21360;&#24230;&#28176;&#36827;.flv"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36164;&#26009;&#22841;/&#24211;/essilor&#36164;&#26009;/&#30005;&#24433;&#21098;&#36753;/&#21152;&#24037;/&#30952;&#29255;&#23545;&#20915;.wmv"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hyperlink" Target="../../../&#22521;&#35757;/&#28304;/2012&#19978;&#28023;/&#35838;&#31243;&#26448;&#26009;/&#35270;&#39057;/Live%20optics.mpg"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jpe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creative.gettyimages.com/source/Search/21','21','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creative.gettyimages.com/source/Search/21','21','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hyperlink" Target="../../&#36164;&#26009;&#22841;/&#24211;/essilor&#36164;&#26009;/&#30005;&#24433;&#21098;&#36753;/&#28436;&#31034;/&#20013;&#25991;Varilux&#20307;&#39564;/export.ex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creative.gettyimages.com/source/Search/21','21','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23453;&#23707;/&#33298;&#36866;&#31995;&#32479;&#25968;&#25454;&#37319;&#38598;.mov"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creative.gettyimages.com/source/Search/21','21','1','"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36164;&#26009;&#22841;/&#24211;/essilor&#36164;&#26009;/&#30005;&#24433;&#21098;&#36753;/&#28436;&#31034;/&#30643;&#23380;&#21464;&#21270;&#22240;&#32032;.swf" TargetMode="External"/><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jpeg"/><Relationship Id="rId3" Type="http://schemas.openxmlformats.org/officeDocument/2006/relationships/notesSlide" Target="../notesSlides/notesSlide12.xml"/><Relationship Id="rId21" Type="http://schemas.openxmlformats.org/officeDocument/2006/relationships/image" Target="../media/image97.jpe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jpeg"/><Relationship Id="rId2" Type="http://schemas.openxmlformats.org/officeDocument/2006/relationships/slideLayout" Target="../slideLayouts/slideLayout2.xml"/><Relationship Id="rId16" Type="http://schemas.openxmlformats.org/officeDocument/2006/relationships/image" Target="../media/image92.jpeg"/><Relationship Id="rId20" Type="http://schemas.openxmlformats.org/officeDocument/2006/relationships/image" Target="../media/image96.jpeg"/><Relationship Id="rId1" Type="http://schemas.openxmlformats.org/officeDocument/2006/relationships/vmlDrawing" Target="../drawings/vmlDrawing2.vml"/><Relationship Id="rId6" Type="http://schemas.openxmlformats.org/officeDocument/2006/relationships/image" Target="../media/image82.wmf"/><Relationship Id="rId11" Type="http://schemas.openxmlformats.org/officeDocument/2006/relationships/image" Target="../media/image87.png"/><Relationship Id="rId24" Type="http://schemas.openxmlformats.org/officeDocument/2006/relationships/image" Target="../media/image100.jpeg"/><Relationship Id="rId5" Type="http://schemas.openxmlformats.org/officeDocument/2006/relationships/image" Target="../media/image81.wmf"/><Relationship Id="rId15" Type="http://schemas.openxmlformats.org/officeDocument/2006/relationships/image" Target="../media/image91.png"/><Relationship Id="rId23" Type="http://schemas.openxmlformats.org/officeDocument/2006/relationships/image" Target="../media/image99.jpeg"/><Relationship Id="rId10" Type="http://schemas.openxmlformats.org/officeDocument/2006/relationships/image" Target="../media/image86.png"/><Relationship Id="rId19" Type="http://schemas.openxmlformats.org/officeDocument/2006/relationships/image" Target="../media/image95.jpeg"/><Relationship Id="rId4" Type="http://schemas.openxmlformats.org/officeDocument/2006/relationships/oleObject" Target="../embeddings/oleObject3.bin"/><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jpeg"/></Relationships>
</file>

<file path=ppt/slides/_rels/slide5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jpeg"/><Relationship Id="rId3" Type="http://schemas.openxmlformats.org/officeDocument/2006/relationships/notesSlide" Target="../notesSlides/notesSlide13.xml"/><Relationship Id="rId21" Type="http://schemas.openxmlformats.org/officeDocument/2006/relationships/image" Target="../media/image97.jpe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jpeg"/><Relationship Id="rId2" Type="http://schemas.openxmlformats.org/officeDocument/2006/relationships/slideLayout" Target="../slideLayouts/slideLayout2.xml"/><Relationship Id="rId16" Type="http://schemas.openxmlformats.org/officeDocument/2006/relationships/image" Target="../media/image92.jpeg"/><Relationship Id="rId20" Type="http://schemas.openxmlformats.org/officeDocument/2006/relationships/image" Target="../media/image96.jpeg"/><Relationship Id="rId1" Type="http://schemas.openxmlformats.org/officeDocument/2006/relationships/vmlDrawing" Target="../drawings/vmlDrawing3.vml"/><Relationship Id="rId6" Type="http://schemas.openxmlformats.org/officeDocument/2006/relationships/image" Target="../media/image82.wmf"/><Relationship Id="rId11" Type="http://schemas.openxmlformats.org/officeDocument/2006/relationships/image" Target="../media/image87.png"/><Relationship Id="rId24" Type="http://schemas.openxmlformats.org/officeDocument/2006/relationships/image" Target="../media/image100.jpeg"/><Relationship Id="rId5" Type="http://schemas.openxmlformats.org/officeDocument/2006/relationships/image" Target="../media/image81.wmf"/><Relationship Id="rId15" Type="http://schemas.openxmlformats.org/officeDocument/2006/relationships/image" Target="../media/image91.png"/><Relationship Id="rId23" Type="http://schemas.openxmlformats.org/officeDocument/2006/relationships/image" Target="../media/image99.jpeg"/><Relationship Id="rId10" Type="http://schemas.openxmlformats.org/officeDocument/2006/relationships/image" Target="../media/image86.png"/><Relationship Id="rId19" Type="http://schemas.openxmlformats.org/officeDocument/2006/relationships/image" Target="../media/image95.jpeg"/><Relationship Id="rId4" Type="http://schemas.openxmlformats.org/officeDocument/2006/relationships/oleObject" Target="../embeddings/oleObject4.bin"/><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jpeg"/></Relationships>
</file>

<file path=ppt/slides/_rels/slide5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18" Type="http://schemas.openxmlformats.org/officeDocument/2006/relationships/image" Target="../media/image115.jpeg"/><Relationship Id="rId3" Type="http://schemas.openxmlformats.org/officeDocument/2006/relationships/notesSlide" Target="../notesSlides/notesSlide14.xml"/><Relationship Id="rId21" Type="http://schemas.openxmlformats.org/officeDocument/2006/relationships/image" Target="../media/image118.jpe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jpeg"/><Relationship Id="rId2" Type="http://schemas.openxmlformats.org/officeDocument/2006/relationships/slideLayout" Target="../slideLayouts/slideLayout2.xml"/><Relationship Id="rId16" Type="http://schemas.openxmlformats.org/officeDocument/2006/relationships/image" Target="../media/image113.jpeg"/><Relationship Id="rId20" Type="http://schemas.openxmlformats.org/officeDocument/2006/relationships/image" Target="../media/image117.jpeg"/><Relationship Id="rId1" Type="http://schemas.openxmlformats.org/officeDocument/2006/relationships/vmlDrawing" Target="../drawings/vmlDrawing4.v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82.wmf"/><Relationship Id="rId5" Type="http://schemas.openxmlformats.org/officeDocument/2006/relationships/image" Target="../media/image102.png"/><Relationship Id="rId15" Type="http://schemas.openxmlformats.org/officeDocument/2006/relationships/image" Target="../media/image112.jpeg"/><Relationship Id="rId23" Type="http://schemas.openxmlformats.org/officeDocument/2006/relationships/image" Target="../media/image81.wmf"/><Relationship Id="rId10" Type="http://schemas.openxmlformats.org/officeDocument/2006/relationships/image" Target="../media/image107.png"/><Relationship Id="rId19" Type="http://schemas.openxmlformats.org/officeDocument/2006/relationships/image" Target="../media/image116.jpe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jpeg"/><Relationship Id="rId22"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22521;&#35757;/&#28304;/&#26368;&#20840;&#36164;&#26009;/essilor&#36164;&#26009;&#21450;&#38144;&#21806;/&#30005;&#24433;&#21098;&#36753;/A2/VIDEO_TS/&#38075;&#26230;A2.VOB" TargetMode="External"/><Relationship Id="rId2" Type="http://schemas.openxmlformats.org/officeDocument/2006/relationships/hyperlink" Target="22&#22823;&#21306;.pptx"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36164;&#26009;&#22841;/&#24211;/essilor&#36164;&#26009;/&#30005;&#24433;&#21098;&#36753;/&#24191;&#21578;&#38598;&#21512;/WAVE2.0&#20462;&#25913;.wmv"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wmf"/><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Grp="1" noChangeAspect="1" noChangeArrowheads="1"/>
          </p:cNvPicPr>
          <p:nvPr>
            <p:ph/>
          </p:nvPr>
        </p:nvPicPr>
        <p:blipFill>
          <a:blip r:embed="rId2" cstate="print"/>
          <a:srcRect l="13121" t="34138" r="63688" b="32173"/>
          <a:stretch>
            <a:fillRect/>
          </a:stretch>
        </p:blipFill>
        <p:spPr bwMode="auto">
          <a:xfrm>
            <a:off x="2667000" y="990600"/>
            <a:ext cx="3809999" cy="38945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idx="4294967295"/>
          </p:nvPr>
        </p:nvSpPr>
        <p:spPr>
          <a:xfrm>
            <a:off x="468313" y="333375"/>
            <a:ext cx="7772400" cy="719138"/>
          </a:xfrm>
        </p:spPr>
        <p:txBody>
          <a:bodyPr>
            <a:normAutofit fontScale="90000"/>
          </a:bodyPr>
          <a:lstStyle/>
          <a:p>
            <a:pPr algn="l"/>
            <a:r>
              <a:rPr lang="zh-CN" altLang="en-US" smtClean="0">
                <a:cs typeface="Times New Roman" pitchFamily="18" charset="0"/>
              </a:rPr>
              <a:t>√老视</a:t>
            </a:r>
            <a:endParaRPr lang="zh-CN" altLang="en-US" sz="2800" smtClean="0">
              <a:cs typeface="Times New Roman" pitchFamily="18" charset="0"/>
            </a:endParaRPr>
          </a:p>
        </p:txBody>
      </p:sp>
      <p:sp>
        <p:nvSpPr>
          <p:cNvPr id="543747" name="Rectangle 3"/>
          <p:cNvSpPr>
            <a:spLocks noGrp="1" noChangeArrowheads="1"/>
          </p:cNvSpPr>
          <p:nvPr>
            <p:ph type="body" sz="half" idx="4294967295"/>
          </p:nvPr>
        </p:nvSpPr>
        <p:spPr>
          <a:xfrm>
            <a:off x="250825" y="1412875"/>
            <a:ext cx="8424863" cy="1728788"/>
          </a:xfrm>
          <a:noFill/>
        </p:spPr>
        <p:txBody>
          <a:bodyPr/>
          <a:lstStyle/>
          <a:p>
            <a:r>
              <a:rPr lang="zh-CN" altLang="en-US" sz="2400" smtClean="0">
                <a:ea typeface="华文细黑" pitchFamily="2" charset="-122"/>
              </a:rPr>
              <a:t>指随着年龄的增长，调节幅度减少的一种状况。</a:t>
            </a:r>
            <a:br>
              <a:rPr lang="zh-CN" altLang="en-US" sz="2400" smtClean="0">
                <a:ea typeface="华文细黑" pitchFamily="2" charset="-122"/>
              </a:rPr>
            </a:br>
            <a:r>
              <a:rPr lang="zh-CN" altLang="en-US" sz="2000" smtClean="0">
                <a:ea typeface="华文细黑" pitchFamily="2" charset="-122"/>
              </a:rPr>
              <a:t>（这是随着年龄增长而出现的自然现象）</a:t>
            </a:r>
          </a:p>
          <a:p>
            <a:endParaRPr lang="zh-CN" altLang="en-US" sz="2000" smtClean="0">
              <a:ea typeface="华文细黑" pitchFamily="2" charset="-122"/>
            </a:endParaRPr>
          </a:p>
          <a:p>
            <a:r>
              <a:rPr lang="zh-CN" altLang="en-US" sz="2800" b="1" smtClean="0">
                <a:ea typeface="华文细黑" pitchFamily="2" charset="-122"/>
              </a:rPr>
              <a:t>正视眼、远视眼、近视眼、散光眼都会出现老视</a:t>
            </a:r>
            <a:endParaRPr lang="zh-CN" altLang="en-US" b="1" smtClean="0">
              <a:solidFill>
                <a:schemeClr val="accent2"/>
              </a:solidFill>
              <a:ea typeface="华文细黑" pitchFamily="2" charset="-122"/>
            </a:endParaRPr>
          </a:p>
        </p:txBody>
      </p:sp>
      <p:sp>
        <p:nvSpPr>
          <p:cNvPr id="543748" name="Text Box 4"/>
          <p:cNvSpPr txBox="1">
            <a:spLocks noChangeArrowheads="1"/>
          </p:cNvSpPr>
          <p:nvPr/>
        </p:nvSpPr>
        <p:spPr bwMode="auto">
          <a:xfrm>
            <a:off x="395288" y="3429000"/>
            <a:ext cx="8280400" cy="946150"/>
          </a:xfrm>
          <a:prstGeom prst="rect">
            <a:avLst/>
          </a:prstGeom>
          <a:noFill/>
          <a:ln w="9525">
            <a:noFill/>
            <a:miter lim="800000"/>
            <a:headEnd/>
            <a:tailEnd/>
          </a:ln>
          <a:effectLst/>
        </p:spPr>
        <p:txBody>
          <a:bodyPr>
            <a:spAutoFit/>
          </a:bodyPr>
          <a:lstStyle/>
          <a:p>
            <a:pPr>
              <a:spcBef>
                <a:spcPct val="50000"/>
              </a:spcBef>
            </a:pPr>
            <a:r>
              <a:rPr lang="zh-CN" altLang="en-US" sz="2800" b="1">
                <a:solidFill>
                  <a:schemeClr val="accent2"/>
                </a:solidFill>
              </a:rPr>
              <a:t>临床上老视的诊断标准：眼近用时，调节幅度已经减少到不能达到清楚或舒适的视力。</a:t>
            </a:r>
          </a:p>
        </p:txBody>
      </p:sp>
      <p:pic>
        <p:nvPicPr>
          <p:cNvPr id="543749" name="Picture 5" descr="83986881"/>
          <p:cNvPicPr>
            <a:picLocks noChangeAspect="1" noChangeArrowheads="1"/>
          </p:cNvPicPr>
          <p:nvPr/>
        </p:nvPicPr>
        <p:blipFill>
          <a:blip r:embed="rId3" cstate="print"/>
          <a:srcRect/>
          <a:stretch>
            <a:fillRect/>
          </a:stretch>
        </p:blipFill>
        <p:spPr bwMode="auto">
          <a:xfrm>
            <a:off x="323850" y="4508500"/>
            <a:ext cx="2087563" cy="1217613"/>
          </a:xfrm>
          <a:prstGeom prst="rect">
            <a:avLst/>
          </a:prstGeom>
          <a:noFill/>
        </p:spPr>
      </p:pic>
      <p:pic>
        <p:nvPicPr>
          <p:cNvPr id="543750" name="Picture 6" descr="1b4"/>
          <p:cNvPicPr>
            <a:picLocks noChangeAspect="1" noChangeArrowheads="1"/>
          </p:cNvPicPr>
          <p:nvPr/>
        </p:nvPicPr>
        <p:blipFill>
          <a:blip r:embed="rId4" cstate="print"/>
          <a:srcRect/>
          <a:stretch>
            <a:fillRect/>
          </a:stretch>
        </p:blipFill>
        <p:spPr bwMode="auto">
          <a:xfrm>
            <a:off x="2555875" y="4508500"/>
            <a:ext cx="2016125" cy="1100138"/>
          </a:xfrm>
          <a:prstGeom prst="rect">
            <a:avLst/>
          </a:prstGeom>
          <a:noFill/>
        </p:spPr>
      </p:pic>
      <p:sp>
        <p:nvSpPr>
          <p:cNvPr id="543751" name="Text Box 7"/>
          <p:cNvSpPr txBox="1">
            <a:spLocks noChangeArrowheads="1"/>
          </p:cNvSpPr>
          <p:nvPr/>
        </p:nvSpPr>
        <p:spPr bwMode="auto">
          <a:xfrm>
            <a:off x="4932363" y="4508500"/>
            <a:ext cx="3527425" cy="1066800"/>
          </a:xfrm>
          <a:prstGeom prst="rect">
            <a:avLst/>
          </a:prstGeom>
          <a:noFill/>
          <a:ln w="9525">
            <a:noFill/>
            <a:miter lim="800000"/>
            <a:headEnd/>
            <a:tailEnd/>
          </a:ln>
          <a:effectLst/>
        </p:spPr>
        <p:txBody>
          <a:bodyPr>
            <a:spAutoFit/>
          </a:bodyPr>
          <a:lstStyle/>
          <a:p>
            <a:pPr>
              <a:spcBef>
                <a:spcPct val="50000"/>
              </a:spcBef>
            </a:pPr>
            <a:r>
              <a:rPr lang="zh-CN" altLang="en-US" sz="3200" b="1">
                <a:solidFill>
                  <a:srgbClr val="FF3300"/>
                </a:solidFill>
              </a:rPr>
              <a:t>事实是：这种症状越来越年轻化！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3747">
                                            <p:txEl>
                                              <p:pRg st="0" end="0"/>
                                            </p:txEl>
                                          </p:spTgt>
                                        </p:tgtEl>
                                        <p:attrNameLst>
                                          <p:attrName>style.visibility</p:attrName>
                                        </p:attrNameLst>
                                      </p:cBhvr>
                                      <p:to>
                                        <p:strVal val="visible"/>
                                      </p:to>
                                    </p:set>
                                    <p:animEffect transition="in" filter="wipe(left)">
                                      <p:cBhvr>
                                        <p:cTn id="7" dur="500"/>
                                        <p:tgtEl>
                                          <p:spTgt spid="543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3747">
                                            <p:txEl>
                                              <p:pRg st="2" end="2"/>
                                            </p:txEl>
                                          </p:spTgt>
                                        </p:tgtEl>
                                        <p:attrNameLst>
                                          <p:attrName>style.visibility</p:attrName>
                                        </p:attrNameLst>
                                      </p:cBhvr>
                                      <p:to>
                                        <p:strVal val="visible"/>
                                      </p:to>
                                    </p:set>
                                    <p:animEffect transition="in" filter="wipe(left)">
                                      <p:cBhvr>
                                        <p:cTn id="12" dur="500"/>
                                        <p:tgtEl>
                                          <p:spTgt spid="543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3748"/>
                                        </p:tgtEl>
                                        <p:attrNameLst>
                                          <p:attrName>style.visibility</p:attrName>
                                        </p:attrNameLst>
                                      </p:cBhvr>
                                      <p:to>
                                        <p:strVal val="visible"/>
                                      </p:to>
                                    </p:set>
                                    <p:animEffect transition="in" filter="wipe(left)">
                                      <p:cBhvr>
                                        <p:cTn id="17" dur="500"/>
                                        <p:tgtEl>
                                          <p:spTgt spid="5437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3749"/>
                                        </p:tgtEl>
                                        <p:attrNameLst>
                                          <p:attrName>style.visibility</p:attrName>
                                        </p:attrNameLst>
                                      </p:cBhvr>
                                      <p:to>
                                        <p:strVal val="visible"/>
                                      </p:to>
                                    </p:set>
                                    <p:animEffect transition="in" filter="wipe(left)">
                                      <p:cBhvr>
                                        <p:cTn id="22" dur="500"/>
                                        <p:tgtEl>
                                          <p:spTgt spid="543749"/>
                                        </p:tgtEl>
                                      </p:cBhvr>
                                    </p:animEffect>
                                  </p:childTnLst>
                                </p:cTn>
                              </p:par>
                              <p:par>
                                <p:cTn id="23" presetID="22" presetClass="entr" presetSubtype="8" fill="hold" nodeType="withEffect">
                                  <p:stCondLst>
                                    <p:cond delay="0"/>
                                  </p:stCondLst>
                                  <p:childTnLst>
                                    <p:set>
                                      <p:cBhvr>
                                        <p:cTn id="24" dur="1" fill="hold">
                                          <p:stCondLst>
                                            <p:cond delay="0"/>
                                          </p:stCondLst>
                                        </p:cTn>
                                        <p:tgtEl>
                                          <p:spTgt spid="543750"/>
                                        </p:tgtEl>
                                        <p:attrNameLst>
                                          <p:attrName>style.visibility</p:attrName>
                                        </p:attrNameLst>
                                      </p:cBhvr>
                                      <p:to>
                                        <p:strVal val="visible"/>
                                      </p:to>
                                    </p:set>
                                    <p:animEffect transition="in" filter="wipe(left)">
                                      <p:cBhvr>
                                        <p:cTn id="25" dur="500"/>
                                        <p:tgtEl>
                                          <p:spTgt spid="54375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3751"/>
                                        </p:tgtEl>
                                        <p:attrNameLst>
                                          <p:attrName>style.visibility</p:attrName>
                                        </p:attrNameLst>
                                      </p:cBhvr>
                                      <p:to>
                                        <p:strVal val="visible"/>
                                      </p:to>
                                    </p:set>
                                    <p:animEffect transition="in" filter="wipe(left)">
                                      <p:cBhvr>
                                        <p:cTn id="28" dur="500"/>
                                        <p:tgtEl>
                                          <p:spTgt spid="543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8" grpId="0"/>
      <p:bldP spid="5437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a:xfrm>
            <a:off x="457200" y="274638"/>
            <a:ext cx="8229600" cy="2722562"/>
          </a:xfrm>
        </p:spPr>
        <p:txBody>
          <a:bodyPr/>
          <a:lstStyle/>
          <a:p>
            <a:r>
              <a:rPr lang="zh-CN" altLang="en-US" sz="6600" b="1" smtClean="0"/>
              <a:t>渐进多焦点是什么？</a:t>
            </a:r>
          </a:p>
        </p:txBody>
      </p:sp>
      <p:pic>
        <p:nvPicPr>
          <p:cNvPr id="494595" name="Picture 3" descr="imagesCAWMU5H5">
            <a:hlinkClick r:id="rId2" action="ppaction://hlinkfile"/>
          </p:cNvPr>
          <p:cNvPicPr>
            <a:picLocks noChangeAspect="1" noChangeArrowheads="1"/>
          </p:cNvPicPr>
          <p:nvPr/>
        </p:nvPicPr>
        <p:blipFill>
          <a:blip r:embed="rId3" cstate="print"/>
          <a:srcRect/>
          <a:stretch>
            <a:fillRect/>
          </a:stretch>
        </p:blipFill>
        <p:spPr bwMode="auto">
          <a:xfrm>
            <a:off x="2916238" y="2565400"/>
            <a:ext cx="3095625"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idx="4294967295"/>
          </p:nvPr>
        </p:nvSpPr>
        <p:spPr>
          <a:xfrm>
            <a:off x="457200" y="274638"/>
            <a:ext cx="8229600" cy="1354137"/>
          </a:xfrm>
        </p:spPr>
        <p:txBody>
          <a:bodyPr>
            <a:normAutofit fontScale="90000"/>
          </a:bodyPr>
          <a:lstStyle/>
          <a:p>
            <a:r>
              <a:rPr lang="zh-CN" altLang="en-US" b="1" smtClean="0"/>
              <a:t>有路的镜片</a:t>
            </a:r>
            <a:r>
              <a:rPr lang="zh-CN" altLang="en-US" sz="4000" smtClean="0"/>
              <a:t/>
            </a:r>
            <a:br>
              <a:rPr lang="zh-CN" altLang="en-US" sz="4000" smtClean="0"/>
            </a:br>
            <a:r>
              <a:rPr lang="zh-CN" altLang="en-US" sz="4000" smtClean="0">
                <a:solidFill>
                  <a:srgbClr val="FF9900"/>
                </a:solidFill>
                <a:effectLst>
                  <a:outerShdw blurRad="38100" dist="38100" dir="2700000" algn="tl">
                    <a:srgbClr val="C0C0C0"/>
                  </a:outerShdw>
                </a:effectLst>
              </a:rPr>
              <a:t>依视路</a:t>
            </a:r>
          </a:p>
        </p:txBody>
      </p:sp>
      <p:sp>
        <p:nvSpPr>
          <p:cNvPr id="495619" name="Oval 3"/>
          <p:cNvSpPr>
            <a:spLocks noChangeArrowheads="1"/>
          </p:cNvSpPr>
          <p:nvPr/>
        </p:nvSpPr>
        <p:spPr bwMode="auto">
          <a:xfrm>
            <a:off x="2627313" y="1773238"/>
            <a:ext cx="3960812" cy="4032250"/>
          </a:xfrm>
          <a:prstGeom prst="ellipse">
            <a:avLst/>
          </a:prstGeom>
          <a:noFill/>
          <a:ln w="9525">
            <a:solidFill>
              <a:schemeClr val="tx1"/>
            </a:solidFill>
            <a:round/>
            <a:headEnd/>
            <a:tailEnd/>
          </a:ln>
          <a:effectLst/>
        </p:spPr>
        <p:txBody>
          <a:bodyPr wrap="none" anchor="ctr"/>
          <a:lstStyle/>
          <a:p>
            <a:endParaRPr lang="zh-CN" altLang="en-US"/>
          </a:p>
        </p:txBody>
      </p:sp>
      <p:sp>
        <p:nvSpPr>
          <p:cNvPr id="495620" name="未知"/>
          <p:cNvSpPr>
            <a:spLocks/>
          </p:cNvSpPr>
          <p:nvPr/>
        </p:nvSpPr>
        <p:spPr bwMode="auto">
          <a:xfrm>
            <a:off x="3132138" y="2997200"/>
            <a:ext cx="1008062" cy="3024188"/>
          </a:xfrm>
          <a:custGeom>
            <a:avLst/>
            <a:gdLst/>
            <a:ahLst/>
            <a:cxnLst>
              <a:cxn ang="0">
                <a:pos x="0" y="0"/>
              </a:cxn>
              <a:cxn ang="0">
                <a:pos x="635" y="1905"/>
              </a:cxn>
              <a:cxn ang="0">
                <a:pos x="0" y="0"/>
              </a:cxn>
            </a:cxnLst>
            <a:rect l="0" t="0" r="r" b="b"/>
            <a:pathLst>
              <a:path w="635" h="1905">
                <a:moveTo>
                  <a:pt x="0" y="0"/>
                </a:moveTo>
                <a:cubicBezTo>
                  <a:pt x="0" y="0"/>
                  <a:pt x="635" y="1905"/>
                  <a:pt x="635" y="1905"/>
                </a:cubicBezTo>
                <a:cubicBezTo>
                  <a:pt x="635" y="1905"/>
                  <a:pt x="0" y="0"/>
                  <a:pt x="0" y="0"/>
                </a:cubicBezTo>
                <a:close/>
              </a:path>
            </a:pathLst>
          </a:custGeom>
          <a:noFill/>
          <a:ln w="9525">
            <a:noFill/>
            <a:round/>
            <a:headEnd/>
            <a:tailEnd/>
          </a:ln>
          <a:effectLst/>
        </p:spPr>
        <p:txBody>
          <a:bodyPr/>
          <a:lstStyle/>
          <a:p>
            <a:endParaRPr lang="zh-CN" altLang="en-US"/>
          </a:p>
        </p:txBody>
      </p:sp>
      <p:grpSp>
        <p:nvGrpSpPr>
          <p:cNvPr id="2" name="Group 5"/>
          <p:cNvGrpSpPr>
            <a:grpSpLocks/>
          </p:cNvGrpSpPr>
          <p:nvPr/>
        </p:nvGrpSpPr>
        <p:grpSpPr bwMode="auto">
          <a:xfrm>
            <a:off x="3059113" y="2276475"/>
            <a:ext cx="2881312" cy="3240088"/>
            <a:chOff x="0" y="0"/>
            <a:chExt cx="1815" cy="2041"/>
          </a:xfrm>
        </p:grpSpPr>
        <p:sp>
          <p:nvSpPr>
            <p:cNvPr id="495622" name="未知"/>
            <p:cNvSpPr>
              <a:spLocks/>
            </p:cNvSpPr>
            <p:nvPr/>
          </p:nvSpPr>
          <p:spPr bwMode="auto">
            <a:xfrm>
              <a:off x="0" y="181"/>
              <a:ext cx="651" cy="1860"/>
            </a:xfrm>
            <a:custGeom>
              <a:avLst/>
              <a:gdLst/>
              <a:ahLst/>
              <a:cxnLst>
                <a:cxn ang="0">
                  <a:pos x="0" y="0"/>
                </a:cxn>
                <a:cxn ang="0">
                  <a:pos x="590" y="771"/>
                </a:cxn>
                <a:cxn ang="0">
                  <a:pos x="363" y="1860"/>
                </a:cxn>
              </a:cxnLst>
              <a:rect l="0" t="0" r="r" b="b"/>
              <a:pathLst>
                <a:path w="651" h="1860">
                  <a:moveTo>
                    <a:pt x="0" y="0"/>
                  </a:moveTo>
                  <a:cubicBezTo>
                    <a:pt x="264" y="230"/>
                    <a:pt x="529" y="461"/>
                    <a:pt x="590" y="771"/>
                  </a:cubicBezTo>
                  <a:cubicBezTo>
                    <a:pt x="651" y="1081"/>
                    <a:pt x="401" y="1679"/>
                    <a:pt x="363" y="1860"/>
                  </a:cubicBezTo>
                </a:path>
              </a:pathLst>
            </a:custGeom>
            <a:noFill/>
            <a:ln w="9525" cap="flat" cmpd="sng">
              <a:solidFill>
                <a:schemeClr val="tx1"/>
              </a:solidFill>
              <a:round/>
              <a:headEnd/>
              <a:tailEnd/>
            </a:ln>
            <a:effectLst/>
          </p:spPr>
          <p:txBody>
            <a:bodyPr/>
            <a:lstStyle/>
            <a:p>
              <a:endParaRPr lang="zh-CN" altLang="en-US"/>
            </a:p>
          </p:txBody>
        </p:sp>
        <p:sp>
          <p:nvSpPr>
            <p:cNvPr id="495623" name="未知"/>
            <p:cNvSpPr>
              <a:spLocks/>
            </p:cNvSpPr>
            <p:nvPr/>
          </p:nvSpPr>
          <p:spPr bwMode="auto">
            <a:xfrm>
              <a:off x="1028" y="0"/>
              <a:ext cx="787" cy="1950"/>
            </a:xfrm>
            <a:custGeom>
              <a:avLst/>
              <a:gdLst/>
              <a:ahLst/>
              <a:cxnLst>
                <a:cxn ang="0">
                  <a:pos x="787" y="0"/>
                </a:cxn>
                <a:cxn ang="0">
                  <a:pos x="15" y="952"/>
                </a:cxn>
                <a:cxn ang="0">
                  <a:pos x="696" y="1950"/>
                </a:cxn>
              </a:cxnLst>
              <a:rect l="0" t="0" r="r" b="b"/>
              <a:pathLst>
                <a:path w="787" h="1950">
                  <a:moveTo>
                    <a:pt x="787" y="0"/>
                  </a:moveTo>
                  <a:cubicBezTo>
                    <a:pt x="408" y="313"/>
                    <a:pt x="30" y="627"/>
                    <a:pt x="15" y="952"/>
                  </a:cubicBezTo>
                  <a:cubicBezTo>
                    <a:pt x="0" y="1277"/>
                    <a:pt x="583" y="1784"/>
                    <a:pt x="696" y="1950"/>
                  </a:cubicBezTo>
                </a:path>
              </a:pathLst>
            </a:custGeom>
            <a:noFill/>
            <a:ln w="9525" cap="flat" cmpd="sng">
              <a:solidFill>
                <a:schemeClr val="tx1"/>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0"/>
                                        <p:tgtEl>
                                          <p:spTgt spid="2"/>
                                        </p:tgtEl>
                                      </p:cBhvr>
                                    </p:animEffect>
                                  </p:childTnLst>
                                </p:cTn>
                              </p:par>
                            </p:childTnLst>
                          </p:cTn>
                        </p:par>
                        <p:par>
                          <p:cTn id="8" fill="hold">
                            <p:stCondLst>
                              <p:cond delay="5000"/>
                            </p:stCondLst>
                            <p:childTnLst>
                              <p:par>
                                <p:cTn id="9" presetID="22" presetClass="entr" presetSubtype="1" fill="hold" grpId="0" nodeType="afterEffect">
                                  <p:stCondLst>
                                    <p:cond delay="0"/>
                                  </p:stCondLst>
                                  <p:childTnLst>
                                    <p:set>
                                      <p:cBhvr>
                                        <p:cTn id="10" dur="1" fill="hold">
                                          <p:stCondLst>
                                            <p:cond delay="0"/>
                                          </p:stCondLst>
                                        </p:cTn>
                                        <p:tgtEl>
                                          <p:spTgt spid="495618"/>
                                        </p:tgtEl>
                                        <p:attrNameLst>
                                          <p:attrName>style.visibility</p:attrName>
                                        </p:attrNameLst>
                                      </p:cBhvr>
                                      <p:to>
                                        <p:strVal val="visible"/>
                                      </p:to>
                                    </p:set>
                                    <p:animEffect transition="in" filter="wipe(up)">
                                      <p:cBhvr>
                                        <p:cTn id="11" dur="500"/>
                                        <p:tgtEl>
                                          <p:spTgt spid="495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Oval 2"/>
          <p:cNvSpPr>
            <a:spLocks noChangeArrowheads="1"/>
          </p:cNvSpPr>
          <p:nvPr/>
        </p:nvSpPr>
        <p:spPr bwMode="auto">
          <a:xfrm>
            <a:off x="539750" y="2349500"/>
            <a:ext cx="2376488" cy="2376488"/>
          </a:xfrm>
          <a:prstGeom prst="ellipse">
            <a:avLst/>
          </a:prstGeom>
          <a:noFill/>
          <a:ln w="9525">
            <a:solidFill>
              <a:schemeClr val="tx1"/>
            </a:solidFill>
            <a:round/>
            <a:headEnd/>
            <a:tailEnd/>
          </a:ln>
          <a:effectLst/>
        </p:spPr>
        <p:txBody>
          <a:bodyPr wrap="none" anchor="ctr"/>
          <a:lstStyle/>
          <a:p>
            <a:endParaRPr lang="zh-CN" altLang="en-US"/>
          </a:p>
        </p:txBody>
      </p:sp>
      <p:sp>
        <p:nvSpPr>
          <p:cNvPr id="496643" name="Oval 3"/>
          <p:cNvSpPr>
            <a:spLocks noChangeArrowheads="1"/>
          </p:cNvSpPr>
          <p:nvPr/>
        </p:nvSpPr>
        <p:spPr bwMode="auto">
          <a:xfrm>
            <a:off x="4859338" y="3500438"/>
            <a:ext cx="720725" cy="720725"/>
          </a:xfrm>
          <a:prstGeom prst="ellipse">
            <a:avLst/>
          </a:prstGeom>
          <a:noFill/>
          <a:ln w="9525">
            <a:noFill/>
            <a:round/>
            <a:headEnd/>
            <a:tailEnd/>
          </a:ln>
          <a:effectLst/>
        </p:spPr>
        <p:txBody>
          <a:bodyPr wrap="none" anchor="ctr"/>
          <a:lstStyle/>
          <a:p>
            <a:endParaRPr lang="zh-CN" altLang="en-US"/>
          </a:p>
        </p:txBody>
      </p:sp>
      <p:grpSp>
        <p:nvGrpSpPr>
          <p:cNvPr id="2" name="Group 4"/>
          <p:cNvGrpSpPr>
            <a:grpSpLocks/>
          </p:cNvGrpSpPr>
          <p:nvPr/>
        </p:nvGrpSpPr>
        <p:grpSpPr bwMode="auto">
          <a:xfrm>
            <a:off x="5003800" y="620713"/>
            <a:ext cx="2376488" cy="2376487"/>
            <a:chOff x="0" y="0"/>
            <a:chExt cx="1497" cy="1497"/>
          </a:xfrm>
        </p:grpSpPr>
        <p:sp>
          <p:nvSpPr>
            <p:cNvPr id="496645" name="Oval 5"/>
            <p:cNvSpPr>
              <a:spLocks noChangeArrowheads="1"/>
            </p:cNvSpPr>
            <p:nvPr/>
          </p:nvSpPr>
          <p:spPr bwMode="auto">
            <a:xfrm>
              <a:off x="0" y="0"/>
              <a:ext cx="1497" cy="1497"/>
            </a:xfrm>
            <a:prstGeom prst="ellipse">
              <a:avLst/>
            </a:prstGeom>
            <a:noFill/>
            <a:ln w="9525">
              <a:solidFill>
                <a:schemeClr val="tx1"/>
              </a:solidFill>
              <a:round/>
              <a:headEnd/>
              <a:tailEnd/>
            </a:ln>
            <a:effectLst/>
          </p:spPr>
          <p:txBody>
            <a:bodyPr wrap="none" anchor="ctr"/>
            <a:lstStyle/>
            <a:p>
              <a:endParaRPr lang="zh-CN" altLang="en-US"/>
            </a:p>
          </p:txBody>
        </p:sp>
        <p:sp>
          <p:nvSpPr>
            <p:cNvPr id="496646" name="Oval 6"/>
            <p:cNvSpPr>
              <a:spLocks noChangeArrowheads="1"/>
            </p:cNvSpPr>
            <p:nvPr/>
          </p:nvSpPr>
          <p:spPr bwMode="auto">
            <a:xfrm>
              <a:off x="726" y="816"/>
              <a:ext cx="499" cy="454"/>
            </a:xfrm>
            <a:prstGeom prst="ellipse">
              <a:avLst/>
            </a:prstGeom>
            <a:noFill/>
            <a:ln w="9525">
              <a:solidFill>
                <a:schemeClr val="tx1"/>
              </a:solidFill>
              <a:round/>
              <a:headEnd/>
              <a:tailEnd/>
            </a:ln>
            <a:effectLst/>
          </p:spPr>
          <p:txBody>
            <a:bodyPr wrap="none" anchor="ctr"/>
            <a:lstStyle/>
            <a:p>
              <a:endParaRPr lang="zh-CN" altLang="en-US"/>
            </a:p>
          </p:txBody>
        </p:sp>
      </p:grpSp>
      <p:sp>
        <p:nvSpPr>
          <p:cNvPr id="496647" name="Line 7"/>
          <p:cNvSpPr>
            <a:spLocks noChangeShapeType="1"/>
          </p:cNvSpPr>
          <p:nvPr/>
        </p:nvSpPr>
        <p:spPr bwMode="auto">
          <a:xfrm>
            <a:off x="539750" y="3573463"/>
            <a:ext cx="2376488" cy="0"/>
          </a:xfrm>
          <a:prstGeom prst="line">
            <a:avLst/>
          </a:prstGeom>
          <a:noFill/>
          <a:ln w="9525">
            <a:solidFill>
              <a:schemeClr val="tx1"/>
            </a:solidFill>
            <a:round/>
            <a:headEnd/>
            <a:tailEnd/>
          </a:ln>
          <a:effectLst/>
        </p:spPr>
        <p:txBody>
          <a:bodyPr/>
          <a:lstStyle/>
          <a:p>
            <a:endParaRPr lang="zh-CN" altLang="en-US"/>
          </a:p>
        </p:txBody>
      </p:sp>
      <p:sp>
        <p:nvSpPr>
          <p:cNvPr id="496648" name="AutoShape 8"/>
          <p:cNvSpPr>
            <a:spLocks noChangeArrowheads="1"/>
          </p:cNvSpPr>
          <p:nvPr/>
        </p:nvSpPr>
        <p:spPr bwMode="auto">
          <a:xfrm rot="20077575">
            <a:off x="2916238" y="2565400"/>
            <a:ext cx="2160587" cy="287338"/>
          </a:xfrm>
          <a:prstGeom prst="rightArrow">
            <a:avLst>
              <a:gd name="adj1" fmla="val 50000"/>
              <a:gd name="adj2" fmla="val 187983"/>
            </a:avLst>
          </a:prstGeom>
          <a:solidFill>
            <a:schemeClr val="accent1"/>
          </a:solidFill>
          <a:ln w="9525">
            <a:solidFill>
              <a:srgbClr val="3366CC"/>
            </a:solidFill>
            <a:miter lim="800000"/>
            <a:headEnd/>
            <a:tailEnd/>
          </a:ln>
          <a:effectLst/>
        </p:spPr>
        <p:txBody>
          <a:bodyPr wrap="none" anchor="ctr"/>
          <a:lstStyle/>
          <a:p>
            <a:endParaRPr lang="zh-CN" altLang="en-US"/>
          </a:p>
        </p:txBody>
      </p:sp>
      <p:sp>
        <p:nvSpPr>
          <p:cNvPr id="496649" name="AutoShape 9"/>
          <p:cNvSpPr>
            <a:spLocks noChangeArrowheads="1"/>
          </p:cNvSpPr>
          <p:nvPr/>
        </p:nvSpPr>
        <p:spPr bwMode="auto">
          <a:xfrm rot="1068787">
            <a:off x="2916238" y="4005263"/>
            <a:ext cx="2160587" cy="287337"/>
          </a:xfrm>
          <a:prstGeom prst="rightArrow">
            <a:avLst>
              <a:gd name="adj1" fmla="val 50000"/>
              <a:gd name="adj2" fmla="val 187984"/>
            </a:avLst>
          </a:prstGeom>
          <a:solidFill>
            <a:schemeClr val="accent1"/>
          </a:solidFill>
          <a:ln w="9525">
            <a:solidFill>
              <a:srgbClr val="3366CC"/>
            </a:solidFill>
            <a:miter lim="800000"/>
            <a:headEnd/>
            <a:tailEnd/>
          </a:ln>
          <a:effectLst/>
        </p:spPr>
        <p:txBody>
          <a:bodyPr wrap="none" anchor="ctr"/>
          <a:lstStyle/>
          <a:p>
            <a:endParaRPr lang="zh-CN" altLang="en-US"/>
          </a:p>
        </p:txBody>
      </p:sp>
      <p:grpSp>
        <p:nvGrpSpPr>
          <p:cNvPr id="3" name="Group 10"/>
          <p:cNvGrpSpPr>
            <a:grpSpLocks/>
          </p:cNvGrpSpPr>
          <p:nvPr/>
        </p:nvGrpSpPr>
        <p:grpSpPr bwMode="auto">
          <a:xfrm>
            <a:off x="5076825" y="3644900"/>
            <a:ext cx="2376488" cy="2376488"/>
            <a:chOff x="0" y="0"/>
            <a:chExt cx="1497" cy="1497"/>
          </a:xfrm>
        </p:grpSpPr>
        <p:sp>
          <p:nvSpPr>
            <p:cNvPr id="496651" name="Oval 11"/>
            <p:cNvSpPr>
              <a:spLocks noChangeArrowheads="1"/>
            </p:cNvSpPr>
            <p:nvPr/>
          </p:nvSpPr>
          <p:spPr bwMode="auto">
            <a:xfrm>
              <a:off x="0" y="0"/>
              <a:ext cx="1497" cy="1497"/>
            </a:xfrm>
            <a:prstGeom prst="ellipse">
              <a:avLst/>
            </a:prstGeom>
            <a:noFill/>
            <a:ln w="9525">
              <a:solidFill>
                <a:schemeClr val="tx1"/>
              </a:solidFill>
              <a:round/>
              <a:headEnd/>
              <a:tailEnd/>
            </a:ln>
            <a:effectLst/>
          </p:spPr>
          <p:txBody>
            <a:bodyPr wrap="none" anchor="ctr"/>
            <a:lstStyle/>
            <a:p>
              <a:endParaRPr lang="zh-CN" altLang="en-US"/>
            </a:p>
          </p:txBody>
        </p:sp>
        <p:sp>
          <p:nvSpPr>
            <p:cNvPr id="496652" name="未知"/>
            <p:cNvSpPr>
              <a:spLocks/>
            </p:cNvSpPr>
            <p:nvPr/>
          </p:nvSpPr>
          <p:spPr bwMode="auto">
            <a:xfrm>
              <a:off x="136" y="318"/>
              <a:ext cx="446" cy="1043"/>
            </a:xfrm>
            <a:custGeom>
              <a:avLst/>
              <a:gdLst/>
              <a:ahLst/>
              <a:cxnLst>
                <a:cxn ang="0">
                  <a:pos x="0" y="0"/>
                </a:cxn>
                <a:cxn ang="0">
                  <a:pos x="408" y="408"/>
                </a:cxn>
                <a:cxn ang="0">
                  <a:pos x="226" y="998"/>
                </a:cxn>
              </a:cxnLst>
              <a:rect l="0" t="0" r="r" b="b"/>
              <a:pathLst>
                <a:path w="446" h="998">
                  <a:moveTo>
                    <a:pt x="0" y="0"/>
                  </a:moveTo>
                  <a:cubicBezTo>
                    <a:pt x="185" y="121"/>
                    <a:pt x="370" y="242"/>
                    <a:pt x="408" y="408"/>
                  </a:cubicBezTo>
                  <a:cubicBezTo>
                    <a:pt x="446" y="574"/>
                    <a:pt x="336" y="786"/>
                    <a:pt x="226" y="998"/>
                  </a:cubicBezTo>
                </a:path>
              </a:pathLst>
            </a:custGeom>
            <a:noFill/>
            <a:ln w="9525" cap="flat" cmpd="sng">
              <a:solidFill>
                <a:schemeClr val="tx1"/>
              </a:solidFill>
              <a:round/>
              <a:headEnd/>
              <a:tailEnd/>
            </a:ln>
            <a:effectLst/>
          </p:spPr>
          <p:txBody>
            <a:bodyPr/>
            <a:lstStyle/>
            <a:p>
              <a:endParaRPr lang="zh-CN" altLang="en-US"/>
            </a:p>
          </p:txBody>
        </p:sp>
        <p:sp>
          <p:nvSpPr>
            <p:cNvPr id="496653" name="未知"/>
            <p:cNvSpPr>
              <a:spLocks/>
            </p:cNvSpPr>
            <p:nvPr/>
          </p:nvSpPr>
          <p:spPr bwMode="auto">
            <a:xfrm>
              <a:off x="823" y="272"/>
              <a:ext cx="492" cy="1134"/>
            </a:xfrm>
            <a:custGeom>
              <a:avLst/>
              <a:gdLst/>
              <a:ahLst/>
              <a:cxnLst>
                <a:cxn ang="0">
                  <a:pos x="492" y="0"/>
                </a:cxn>
                <a:cxn ang="0">
                  <a:pos x="38" y="454"/>
                </a:cxn>
                <a:cxn ang="0">
                  <a:pos x="265" y="1134"/>
                </a:cxn>
              </a:cxnLst>
              <a:rect l="0" t="0" r="r" b="b"/>
              <a:pathLst>
                <a:path w="492" h="1134">
                  <a:moveTo>
                    <a:pt x="492" y="0"/>
                  </a:moveTo>
                  <a:cubicBezTo>
                    <a:pt x="284" y="132"/>
                    <a:pt x="76" y="265"/>
                    <a:pt x="38" y="454"/>
                  </a:cubicBezTo>
                  <a:cubicBezTo>
                    <a:pt x="0" y="643"/>
                    <a:pt x="132" y="888"/>
                    <a:pt x="265" y="1134"/>
                  </a:cubicBezTo>
                </a:path>
              </a:pathLst>
            </a:custGeom>
            <a:noFill/>
            <a:ln w="9525" cap="flat" cmpd="sng">
              <a:solidFill>
                <a:schemeClr val="tx1"/>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6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96648"/>
                                        </p:tgtEl>
                                        <p:attrNameLst>
                                          <p:attrName>style.visibility</p:attrName>
                                        </p:attrNameLst>
                                      </p:cBhvr>
                                      <p:to>
                                        <p:strVal val="visible"/>
                                      </p:to>
                                    </p:set>
                                    <p:animEffect transition="in" filter="wipe(down)">
                                      <p:cBhvr>
                                        <p:cTn id="11" dur="500"/>
                                        <p:tgtEl>
                                          <p:spTgt spid="49664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96649"/>
                                        </p:tgtEl>
                                        <p:attrNameLst>
                                          <p:attrName>style.visibility</p:attrName>
                                        </p:attrNameLst>
                                      </p:cBhvr>
                                      <p:to>
                                        <p:strVal val="visible"/>
                                      </p:to>
                                    </p:set>
                                    <p:animEffect transition="in" filter="wipe(up)">
                                      <p:cBhvr>
                                        <p:cTn id="20" dur="500"/>
                                        <p:tgtEl>
                                          <p:spTgt spid="49664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7" grpId="0" animBg="1"/>
      <p:bldP spid="496648" grpId="0" animBg="1"/>
      <p:bldP spid="4966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p:cNvPicPr>
            <a:picLocks noGrp="1" noChangeAspect="1" noChangeArrowheads="1"/>
          </p:cNvPicPr>
          <p:nvPr>
            <p:ph idx="1"/>
          </p:nvPr>
        </p:nvPicPr>
        <p:blipFill>
          <a:blip r:embed="rId2" cstate="print"/>
          <a:srcRect l="5920" t="18520" r="48622" b="27604"/>
          <a:stretch>
            <a:fillRect/>
          </a:stretch>
        </p:blipFill>
        <p:spPr bwMode="auto">
          <a:xfrm>
            <a:off x="1600200" y="914400"/>
            <a:ext cx="4572000" cy="44334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rrowheads="1"/>
          </p:cNvPicPr>
          <p:nvPr/>
        </p:nvPicPr>
        <p:blipFill>
          <a:blip r:embed="rId3" cstate="print"/>
          <a:srcRect/>
          <a:stretch>
            <a:fillRect/>
          </a:stretch>
        </p:blipFill>
        <p:spPr bwMode="auto">
          <a:xfrm>
            <a:off x="1295400" y="533400"/>
            <a:ext cx="6038273" cy="5715000"/>
          </a:xfrm>
          <a:prstGeom prst="rect">
            <a:avLst/>
          </a:prstGeom>
          <a:noFill/>
          <a:ln w="12700">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Text Box 2"/>
          <p:cNvSpPr txBox="1">
            <a:spLocks noChangeArrowheads="1"/>
          </p:cNvSpPr>
          <p:nvPr/>
        </p:nvSpPr>
        <p:spPr bwMode="auto">
          <a:xfrm>
            <a:off x="1476375" y="765175"/>
            <a:ext cx="2684463" cy="519113"/>
          </a:xfrm>
          <a:prstGeom prst="rect">
            <a:avLst/>
          </a:prstGeom>
          <a:noFill/>
          <a:ln w="9525">
            <a:noFill/>
            <a:miter lim="800000"/>
            <a:headEnd/>
            <a:tailEnd/>
          </a:ln>
          <a:effectLst/>
        </p:spPr>
        <p:txBody>
          <a:bodyPr wrap="none">
            <a:spAutoFit/>
          </a:bodyPr>
          <a:lstStyle/>
          <a:p>
            <a:pPr algn="ctr"/>
            <a:r>
              <a:rPr lang="zh-CN" altLang="en-US" sz="2800" b="1">
                <a:latin typeface="Calibri" pitchFamily="34" charset="0"/>
              </a:rPr>
              <a:t>传统磨片的限制</a:t>
            </a:r>
          </a:p>
        </p:txBody>
      </p:sp>
      <p:sp>
        <p:nvSpPr>
          <p:cNvPr id="592899" name="Text Box 3"/>
          <p:cNvSpPr txBox="1">
            <a:spLocks noChangeArrowheads="1"/>
          </p:cNvSpPr>
          <p:nvPr/>
        </p:nvSpPr>
        <p:spPr bwMode="auto">
          <a:xfrm>
            <a:off x="1403350" y="1790700"/>
            <a:ext cx="3240088" cy="1616075"/>
          </a:xfrm>
          <a:prstGeom prst="rect">
            <a:avLst/>
          </a:prstGeom>
          <a:noFill/>
          <a:ln w="9525">
            <a:noFill/>
            <a:miter lim="800000"/>
            <a:headEnd/>
            <a:tailEnd/>
          </a:ln>
          <a:effectLst/>
        </p:spPr>
        <p:txBody>
          <a:bodyPr>
            <a:spAutoFit/>
          </a:bodyPr>
          <a:lstStyle/>
          <a:p>
            <a:pPr marL="109538" indent="-109538">
              <a:buFontTx/>
              <a:buChar char="•"/>
            </a:pPr>
            <a:r>
              <a:rPr lang="zh-CN" altLang="en-US" sz="2000">
                <a:latin typeface="Calibri" pitchFamily="34" charset="0"/>
              </a:rPr>
              <a:t>每个形状都需要模具（模具数限制了设计）</a:t>
            </a:r>
          </a:p>
          <a:p>
            <a:pPr marL="109538" indent="-109538">
              <a:buFontTx/>
              <a:buChar char="•"/>
            </a:pPr>
            <a:r>
              <a:rPr lang="zh-CN" altLang="en-US" sz="2000">
                <a:latin typeface="Calibri" pitchFamily="34" charset="0"/>
              </a:rPr>
              <a:t>模具限制了镜片的精确性</a:t>
            </a:r>
          </a:p>
          <a:p>
            <a:pPr marL="109538" indent="-109538">
              <a:buFontTx/>
              <a:buChar char="•"/>
            </a:pPr>
            <a:r>
              <a:rPr lang="en-US" altLang="zh-CN" sz="2000">
                <a:latin typeface="Calibri" pitchFamily="34" charset="0"/>
              </a:rPr>
              <a:t> </a:t>
            </a:r>
            <a:r>
              <a:rPr lang="zh-CN" altLang="en-US" sz="2000">
                <a:latin typeface="Calibri" pitchFamily="34" charset="0"/>
              </a:rPr>
              <a:t>对于渐进设计，只能使用一个表面</a:t>
            </a:r>
          </a:p>
        </p:txBody>
      </p:sp>
      <p:sp>
        <p:nvSpPr>
          <p:cNvPr id="592900" name="Text Box 4"/>
          <p:cNvSpPr txBox="1">
            <a:spLocks noChangeArrowheads="1"/>
          </p:cNvSpPr>
          <p:nvPr/>
        </p:nvSpPr>
        <p:spPr bwMode="auto">
          <a:xfrm>
            <a:off x="5148263" y="692150"/>
            <a:ext cx="3398837" cy="519113"/>
          </a:xfrm>
          <a:prstGeom prst="rect">
            <a:avLst/>
          </a:prstGeom>
          <a:noFill/>
          <a:ln w="9525">
            <a:noFill/>
            <a:miter lim="800000"/>
            <a:headEnd/>
            <a:tailEnd/>
          </a:ln>
          <a:effectLst/>
        </p:spPr>
        <p:txBody>
          <a:bodyPr wrap="none">
            <a:spAutoFit/>
          </a:bodyPr>
          <a:lstStyle/>
          <a:p>
            <a:pPr algn="ctr"/>
            <a:r>
              <a:rPr lang="zh-CN" altLang="en-US" sz="2800" b="1">
                <a:solidFill>
                  <a:srgbClr val="0033CC"/>
                </a:solidFill>
                <a:latin typeface="Calibri" pitchFamily="34" charset="0"/>
              </a:rPr>
              <a:t>数码磨片的解决方法</a:t>
            </a:r>
          </a:p>
        </p:txBody>
      </p:sp>
      <p:sp>
        <p:nvSpPr>
          <p:cNvPr id="592901" name="Text Box 5"/>
          <p:cNvSpPr txBox="1">
            <a:spLocks noChangeArrowheads="1"/>
          </p:cNvSpPr>
          <p:nvPr/>
        </p:nvSpPr>
        <p:spPr bwMode="auto">
          <a:xfrm>
            <a:off x="4738688" y="1712913"/>
            <a:ext cx="4441825" cy="1311275"/>
          </a:xfrm>
          <a:prstGeom prst="rect">
            <a:avLst/>
          </a:prstGeom>
          <a:noFill/>
          <a:ln w="9525">
            <a:noFill/>
            <a:miter lim="800000"/>
            <a:headEnd/>
            <a:tailEnd/>
          </a:ln>
          <a:effectLst/>
        </p:spPr>
        <p:txBody>
          <a:bodyPr>
            <a:spAutoFit/>
          </a:bodyPr>
          <a:lstStyle/>
          <a:p>
            <a:pPr marL="109538" indent="-109538">
              <a:buClr>
                <a:schemeClr val="tx1"/>
              </a:buClr>
              <a:buFontTx/>
              <a:buChar char="•"/>
            </a:pPr>
            <a:r>
              <a:rPr lang="zh-CN" altLang="en-US" sz="2000">
                <a:solidFill>
                  <a:srgbClr val="0033CC"/>
                </a:solidFill>
                <a:latin typeface="Calibri" pitchFamily="34" charset="0"/>
              </a:rPr>
              <a:t>可以创造任何形状（设计不会受限制）</a:t>
            </a:r>
            <a:endParaRPr lang="en-US" altLang="zh-CN" sz="2000">
              <a:solidFill>
                <a:srgbClr val="0033CC"/>
              </a:solidFill>
              <a:latin typeface="Calibri" pitchFamily="34" charset="0"/>
            </a:endParaRPr>
          </a:p>
          <a:p>
            <a:pPr marL="109538" indent="-109538">
              <a:buClr>
                <a:schemeClr val="tx1"/>
              </a:buClr>
              <a:buFontTx/>
              <a:buChar char="•"/>
            </a:pPr>
            <a:r>
              <a:rPr lang="zh-CN" altLang="en-US" sz="2000">
                <a:solidFill>
                  <a:srgbClr val="0033CC"/>
                </a:solidFill>
                <a:latin typeface="Calibri" pitchFamily="34" charset="0"/>
              </a:rPr>
              <a:t>非常精确</a:t>
            </a:r>
          </a:p>
          <a:p>
            <a:pPr marL="109538" indent="-109538">
              <a:buClr>
                <a:schemeClr val="tx1"/>
              </a:buClr>
              <a:buFontTx/>
              <a:buChar char="•"/>
            </a:pPr>
            <a:r>
              <a:rPr lang="en-US" altLang="zh-CN" sz="2000">
                <a:solidFill>
                  <a:srgbClr val="0033CC"/>
                </a:solidFill>
                <a:latin typeface="Calibri" pitchFamily="34" charset="0"/>
              </a:rPr>
              <a:t>2</a:t>
            </a:r>
            <a:r>
              <a:rPr lang="zh-CN" altLang="en-US" sz="2000">
                <a:solidFill>
                  <a:srgbClr val="0033CC"/>
                </a:solidFill>
                <a:latin typeface="Calibri" pitchFamily="34" charset="0"/>
              </a:rPr>
              <a:t>个表面都能使用渐进设计</a:t>
            </a:r>
          </a:p>
        </p:txBody>
      </p:sp>
      <p:grpSp>
        <p:nvGrpSpPr>
          <p:cNvPr id="2" name="Group 6"/>
          <p:cNvGrpSpPr>
            <a:grpSpLocks/>
          </p:cNvGrpSpPr>
          <p:nvPr/>
        </p:nvGrpSpPr>
        <p:grpSpPr bwMode="auto">
          <a:xfrm>
            <a:off x="1403350" y="4724400"/>
            <a:ext cx="2424113" cy="1419225"/>
            <a:chOff x="729" y="3168"/>
            <a:chExt cx="1527" cy="894"/>
          </a:xfrm>
        </p:grpSpPr>
        <p:pic>
          <p:nvPicPr>
            <p:cNvPr id="592903" name="Picture 7" descr="tool lap"/>
            <p:cNvPicPr>
              <a:picLocks noChangeAspect="1" noChangeArrowheads="1"/>
            </p:cNvPicPr>
            <p:nvPr/>
          </p:nvPicPr>
          <p:blipFill>
            <a:blip r:embed="rId3" cstate="print">
              <a:clrChange>
                <a:clrFrom>
                  <a:srgbClr val="ECE8E5"/>
                </a:clrFrom>
                <a:clrTo>
                  <a:srgbClr val="ECE8E5">
                    <a:alpha val="0"/>
                  </a:srgbClr>
                </a:clrTo>
              </a:clrChange>
            </a:blip>
            <a:srcRect/>
            <a:stretch>
              <a:fillRect/>
            </a:stretch>
          </p:blipFill>
          <p:spPr bwMode="auto">
            <a:xfrm>
              <a:off x="1541" y="3168"/>
              <a:ext cx="715" cy="410"/>
            </a:xfrm>
            <a:prstGeom prst="rect">
              <a:avLst/>
            </a:prstGeom>
            <a:noFill/>
          </p:spPr>
        </p:pic>
        <p:pic>
          <p:nvPicPr>
            <p:cNvPr id="592904" name="Picture 8" descr="picture mold small"/>
            <p:cNvPicPr>
              <a:picLocks noChangeAspect="1" noChangeArrowheads="1"/>
            </p:cNvPicPr>
            <p:nvPr/>
          </p:nvPicPr>
          <p:blipFill>
            <a:blip r:embed="rId4" cstate="print"/>
            <a:srcRect/>
            <a:stretch>
              <a:fillRect/>
            </a:stretch>
          </p:blipFill>
          <p:spPr bwMode="auto">
            <a:xfrm>
              <a:off x="729" y="3525"/>
              <a:ext cx="574" cy="537"/>
            </a:xfrm>
            <a:prstGeom prst="rect">
              <a:avLst/>
            </a:prstGeom>
            <a:noFill/>
          </p:spPr>
        </p:pic>
      </p:grpSp>
      <p:pic>
        <p:nvPicPr>
          <p:cNvPr id="592905" name="Picture 9" descr="picture digital surfacing">
            <a:hlinkClick r:id="rId5" action="ppaction://hlinkfile"/>
          </p:cNvPr>
          <p:cNvPicPr>
            <a:picLocks noChangeAspect="1" noChangeArrowheads="1"/>
          </p:cNvPicPr>
          <p:nvPr/>
        </p:nvPicPr>
        <p:blipFill>
          <a:blip r:embed="rId6" cstate="print"/>
          <a:srcRect/>
          <a:stretch>
            <a:fillRect/>
          </a:stretch>
        </p:blipFill>
        <p:spPr bwMode="auto">
          <a:xfrm>
            <a:off x="5486400" y="4775200"/>
            <a:ext cx="3124200" cy="1409700"/>
          </a:xfrm>
          <a:prstGeom prst="rect">
            <a:avLst/>
          </a:prstGeom>
          <a:noFill/>
        </p:spPr>
      </p:pic>
      <p:pic>
        <p:nvPicPr>
          <p:cNvPr id="592906" name="Picture 10" descr="lens profile"/>
          <p:cNvPicPr>
            <a:picLocks noChangeAspect="1" noChangeArrowheads="1"/>
          </p:cNvPicPr>
          <p:nvPr/>
        </p:nvPicPr>
        <p:blipFill>
          <a:blip r:embed="rId7" cstate="print"/>
          <a:srcRect/>
          <a:stretch>
            <a:fillRect/>
          </a:stretch>
        </p:blipFill>
        <p:spPr bwMode="auto">
          <a:xfrm>
            <a:off x="2411413" y="4221163"/>
            <a:ext cx="427037" cy="2000250"/>
          </a:xfrm>
          <a:prstGeom prst="rect">
            <a:avLst/>
          </a:prstGeom>
          <a:noFill/>
        </p:spPr>
      </p:pic>
      <p:sp>
        <p:nvSpPr>
          <p:cNvPr id="592907" name="Line 11"/>
          <p:cNvSpPr>
            <a:spLocks noChangeShapeType="1"/>
          </p:cNvSpPr>
          <p:nvPr/>
        </p:nvSpPr>
        <p:spPr bwMode="auto">
          <a:xfrm>
            <a:off x="4716463" y="914400"/>
            <a:ext cx="0" cy="5257800"/>
          </a:xfrm>
          <a:prstGeom prst="line">
            <a:avLst/>
          </a:prstGeom>
          <a:noFill/>
          <a:ln w="57150">
            <a:solidFill>
              <a:schemeClr val="tx1"/>
            </a:solidFill>
            <a:round/>
            <a:headEnd/>
            <a:tailEnd/>
          </a:ln>
          <a:effec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92907"/>
                                        </p:tgtEl>
                                        <p:attrNameLst>
                                          <p:attrName>style.visibility</p:attrName>
                                        </p:attrNameLst>
                                      </p:cBhvr>
                                      <p:to>
                                        <p:strVal val="visible"/>
                                      </p:to>
                                    </p:set>
                                    <p:animEffect transition="in" filter="barn(outHorizontal)">
                                      <p:cBhvr>
                                        <p:cTn id="7" dur="500"/>
                                        <p:tgtEl>
                                          <p:spTgt spid="5929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2898"/>
                                        </p:tgtEl>
                                        <p:attrNameLst>
                                          <p:attrName>style.visibility</p:attrName>
                                        </p:attrNameLst>
                                      </p:cBhvr>
                                      <p:to>
                                        <p:strVal val="visible"/>
                                      </p:to>
                                    </p:set>
                                    <p:animEffect transition="in" filter="fade">
                                      <p:cBhvr>
                                        <p:cTn id="10" dur="2000"/>
                                        <p:tgtEl>
                                          <p:spTgt spid="5928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2900"/>
                                        </p:tgtEl>
                                        <p:attrNameLst>
                                          <p:attrName>style.visibility</p:attrName>
                                        </p:attrNameLst>
                                      </p:cBhvr>
                                      <p:to>
                                        <p:strVal val="visible"/>
                                      </p:to>
                                    </p:set>
                                    <p:animEffect transition="in" filter="fade">
                                      <p:cBhvr>
                                        <p:cTn id="13" dur="2000"/>
                                        <p:tgtEl>
                                          <p:spTgt spid="59290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2899">
                                            <p:txEl>
                                              <p:pRg st="0" end="0"/>
                                            </p:txEl>
                                          </p:spTgt>
                                        </p:tgtEl>
                                        <p:attrNameLst>
                                          <p:attrName>style.visibility</p:attrName>
                                        </p:attrNameLst>
                                      </p:cBhvr>
                                      <p:to>
                                        <p:strVal val="visible"/>
                                      </p:to>
                                    </p:set>
                                    <p:animEffect transition="in" filter="fade">
                                      <p:cBhvr>
                                        <p:cTn id="16" dur="2000"/>
                                        <p:tgtEl>
                                          <p:spTgt spid="592899">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2901">
                                            <p:txEl>
                                              <p:pRg st="0" end="0"/>
                                            </p:txEl>
                                          </p:spTgt>
                                        </p:tgtEl>
                                        <p:attrNameLst>
                                          <p:attrName>style.visibility</p:attrName>
                                        </p:attrNameLst>
                                      </p:cBhvr>
                                      <p:to>
                                        <p:strVal val="visible"/>
                                      </p:to>
                                    </p:set>
                                    <p:animEffect transition="in" filter="fade">
                                      <p:cBhvr>
                                        <p:cTn id="19" dur="2000"/>
                                        <p:tgtEl>
                                          <p:spTgt spid="59290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92899">
                                            <p:txEl>
                                              <p:pRg st="1" end="1"/>
                                            </p:txEl>
                                          </p:spTgt>
                                        </p:tgtEl>
                                        <p:attrNameLst>
                                          <p:attrName>style.visibility</p:attrName>
                                        </p:attrNameLst>
                                      </p:cBhvr>
                                      <p:to>
                                        <p:strVal val="visible"/>
                                      </p:to>
                                    </p:set>
                                    <p:animEffect transition="in" filter="fade">
                                      <p:cBhvr>
                                        <p:cTn id="24" dur="2000"/>
                                        <p:tgtEl>
                                          <p:spTgt spid="59289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2901">
                                            <p:txEl>
                                              <p:pRg st="1" end="1"/>
                                            </p:txEl>
                                          </p:spTgt>
                                        </p:tgtEl>
                                        <p:attrNameLst>
                                          <p:attrName>style.visibility</p:attrName>
                                        </p:attrNameLst>
                                      </p:cBhvr>
                                      <p:to>
                                        <p:strVal val="visible"/>
                                      </p:to>
                                    </p:set>
                                    <p:animEffect transition="in" filter="fade">
                                      <p:cBhvr>
                                        <p:cTn id="29" dur="2000"/>
                                        <p:tgtEl>
                                          <p:spTgt spid="592901">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92899">
                                            <p:txEl>
                                              <p:pRg st="2" end="2"/>
                                            </p:txEl>
                                          </p:spTgt>
                                        </p:tgtEl>
                                        <p:attrNameLst>
                                          <p:attrName>style.visibility</p:attrName>
                                        </p:attrNameLst>
                                      </p:cBhvr>
                                      <p:to>
                                        <p:strVal val="visible"/>
                                      </p:to>
                                    </p:set>
                                    <p:animEffect transition="in" filter="fade">
                                      <p:cBhvr>
                                        <p:cTn id="34" dur="2000"/>
                                        <p:tgtEl>
                                          <p:spTgt spid="59289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2901">
                                            <p:txEl>
                                              <p:pRg st="2" end="2"/>
                                            </p:txEl>
                                          </p:spTgt>
                                        </p:tgtEl>
                                        <p:attrNameLst>
                                          <p:attrName>style.visibility</p:attrName>
                                        </p:attrNameLst>
                                      </p:cBhvr>
                                      <p:to>
                                        <p:strVal val="visible"/>
                                      </p:to>
                                    </p:set>
                                    <p:animEffect transition="in" filter="fade">
                                      <p:cBhvr>
                                        <p:cTn id="39" dur="2000"/>
                                        <p:tgtEl>
                                          <p:spTgt spid="592901">
                                            <p:txEl>
                                              <p:pRg st="2" end="2"/>
                                            </p:txEl>
                                          </p:spTgt>
                                        </p:tgtEl>
                                      </p:cBhvr>
                                    </p:animEffect>
                                  </p:childTnLst>
                                </p:cTn>
                              </p:par>
                              <p:par>
                                <p:cTn id="40" presetID="10" presetClass="entr" presetSubtype="0" fill="hold" nodeType="withEffect">
                                  <p:stCondLst>
                                    <p:cond delay="1500"/>
                                  </p:stCondLst>
                                  <p:childTnLst>
                                    <p:set>
                                      <p:cBhvr>
                                        <p:cTn id="41" dur="1" fill="hold">
                                          <p:stCondLst>
                                            <p:cond delay="0"/>
                                          </p:stCondLst>
                                        </p:cTn>
                                        <p:tgtEl>
                                          <p:spTgt spid="592906"/>
                                        </p:tgtEl>
                                        <p:attrNameLst>
                                          <p:attrName>style.visibility</p:attrName>
                                        </p:attrNameLst>
                                      </p:cBhvr>
                                      <p:to>
                                        <p:strVal val="visible"/>
                                      </p:to>
                                    </p:set>
                                    <p:animEffect transition="in" filter="fade">
                                      <p:cBhvr>
                                        <p:cTn id="42" dur="2000"/>
                                        <p:tgtEl>
                                          <p:spTgt spid="592906"/>
                                        </p:tgtEl>
                                      </p:cBhvr>
                                    </p:animEffect>
                                  </p:childTnLst>
                                </p:cTn>
                              </p:par>
                              <p:par>
                                <p:cTn id="43" presetID="10" presetClass="entr" presetSubtype="0" fill="hold" nodeType="withEffect">
                                  <p:stCondLst>
                                    <p:cond delay="25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2000"/>
                                        <p:tgtEl>
                                          <p:spTgt spid="2"/>
                                        </p:tgtEl>
                                      </p:cBhvr>
                                    </p:animEffect>
                                  </p:childTnLst>
                                </p:cTn>
                              </p:par>
                              <p:par>
                                <p:cTn id="46" presetID="10" presetClass="entr" presetSubtype="0" fill="hold" nodeType="withEffect">
                                  <p:stCondLst>
                                    <p:cond delay="4500"/>
                                  </p:stCondLst>
                                  <p:childTnLst>
                                    <p:set>
                                      <p:cBhvr>
                                        <p:cTn id="47" dur="1" fill="hold">
                                          <p:stCondLst>
                                            <p:cond delay="0"/>
                                          </p:stCondLst>
                                        </p:cTn>
                                        <p:tgtEl>
                                          <p:spTgt spid="592905"/>
                                        </p:tgtEl>
                                        <p:attrNameLst>
                                          <p:attrName>style.visibility</p:attrName>
                                        </p:attrNameLst>
                                      </p:cBhvr>
                                      <p:to>
                                        <p:strVal val="visible"/>
                                      </p:to>
                                    </p:set>
                                    <p:animEffect transition="in" filter="fade">
                                      <p:cBhvr>
                                        <p:cTn id="48" dur="2000"/>
                                        <p:tgtEl>
                                          <p:spTgt spid="592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p:bldP spid="592899" grpId="0" build="p"/>
      <p:bldP spid="592900" grpId="0"/>
      <p:bldP spid="592901" grpId="0" build="p"/>
      <p:bldP spid="59290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595971" name="Rectangle 3"/>
          <p:cNvSpPr>
            <a:spLocks noGrp="1"/>
          </p:cNvSpPr>
          <p:nvPr>
            <p:ph type="body" idx="4294967295"/>
          </p:nvPr>
        </p:nvSpPr>
        <p:spPr>
          <a:xfrm>
            <a:off x="1403350" y="762000"/>
            <a:ext cx="7512050" cy="609600"/>
          </a:xfrm>
        </p:spPr>
        <p:txBody>
          <a:bodyPr/>
          <a:lstStyle/>
          <a:p>
            <a:pPr marL="282575" indent="-282575">
              <a:lnSpc>
                <a:spcPct val="60000"/>
              </a:lnSpc>
              <a:buFont typeface="Arial" pitchFamily="34" charset="0"/>
              <a:buNone/>
            </a:pPr>
            <a:r>
              <a:rPr lang="zh-CN" altLang="en-US" sz="3600" smtClean="0"/>
              <a:t>数码成形机器与车床相似</a:t>
            </a:r>
          </a:p>
        </p:txBody>
      </p:sp>
      <p:pic>
        <p:nvPicPr>
          <p:cNvPr id="595972" name="Picture 4" descr="Bowl%20blank%20on%20lathe%201"/>
          <p:cNvPicPr>
            <a:picLocks noChangeAspect="1" noChangeArrowheads="1"/>
          </p:cNvPicPr>
          <p:nvPr/>
        </p:nvPicPr>
        <p:blipFill>
          <a:blip r:embed="rId3" cstate="print"/>
          <a:srcRect/>
          <a:stretch>
            <a:fillRect/>
          </a:stretch>
        </p:blipFill>
        <p:spPr bwMode="auto">
          <a:xfrm>
            <a:off x="381000" y="1676400"/>
            <a:ext cx="2667000" cy="2000250"/>
          </a:xfrm>
          <a:prstGeom prst="rect">
            <a:avLst/>
          </a:prstGeom>
          <a:noFill/>
        </p:spPr>
      </p:pic>
      <p:pic>
        <p:nvPicPr>
          <p:cNvPr id="595973" name="Picture 5" descr="Bowl%20being%20turned%203"/>
          <p:cNvPicPr>
            <a:picLocks noChangeAspect="1" noChangeArrowheads="1"/>
          </p:cNvPicPr>
          <p:nvPr/>
        </p:nvPicPr>
        <p:blipFill>
          <a:blip r:embed="rId4" cstate="print"/>
          <a:srcRect/>
          <a:stretch>
            <a:fillRect/>
          </a:stretch>
        </p:blipFill>
        <p:spPr bwMode="auto">
          <a:xfrm>
            <a:off x="3200400" y="1676400"/>
            <a:ext cx="2667000" cy="2000250"/>
          </a:xfrm>
          <a:prstGeom prst="rect">
            <a:avLst/>
          </a:prstGeom>
          <a:noFill/>
        </p:spPr>
      </p:pic>
      <p:pic>
        <p:nvPicPr>
          <p:cNvPr id="595974" name="Picture 6" descr="Canarywood%208_75x2_75%20001%20(Medium)"/>
          <p:cNvPicPr>
            <a:picLocks noChangeAspect="1" noChangeArrowheads="1"/>
          </p:cNvPicPr>
          <p:nvPr/>
        </p:nvPicPr>
        <p:blipFill>
          <a:blip r:embed="rId5" cstate="print"/>
          <a:srcRect/>
          <a:stretch>
            <a:fillRect/>
          </a:stretch>
        </p:blipFill>
        <p:spPr bwMode="auto">
          <a:xfrm>
            <a:off x="6019800" y="1676400"/>
            <a:ext cx="2667000" cy="2000250"/>
          </a:xfrm>
          <a:prstGeom prst="rect">
            <a:avLst/>
          </a:prstGeom>
          <a:noFill/>
        </p:spPr>
      </p:pic>
      <p:sp>
        <p:nvSpPr>
          <p:cNvPr id="595975" name="Text Box 7"/>
          <p:cNvSpPr txBox="1">
            <a:spLocks noChangeArrowheads="1"/>
          </p:cNvSpPr>
          <p:nvPr/>
        </p:nvSpPr>
        <p:spPr bwMode="auto">
          <a:xfrm>
            <a:off x="381000" y="3719513"/>
            <a:ext cx="2682875" cy="825500"/>
          </a:xfrm>
          <a:prstGeom prst="rect">
            <a:avLst/>
          </a:prstGeom>
          <a:noFill/>
          <a:ln w="9525">
            <a:noFill/>
            <a:miter lim="800000"/>
            <a:headEnd/>
            <a:tailEnd/>
          </a:ln>
          <a:effectLst/>
        </p:spPr>
        <p:txBody>
          <a:bodyPr>
            <a:spAutoFit/>
          </a:bodyPr>
          <a:lstStyle/>
          <a:p>
            <a:endParaRPr lang="en-US" altLang="zh-CN" sz="1600" b="1">
              <a:solidFill>
                <a:srgbClr val="0033CC"/>
              </a:solidFill>
              <a:latin typeface="Calibri" pitchFamily="34" charset="0"/>
            </a:endParaRPr>
          </a:p>
          <a:p>
            <a:r>
              <a:rPr lang="zh-CN" altLang="en-US" sz="1600" b="1">
                <a:solidFill>
                  <a:srgbClr val="0033CC"/>
                </a:solidFill>
                <a:latin typeface="Calibri" pitchFamily="34" charset="0"/>
              </a:rPr>
              <a:t>镜片开始时就像一大块材料</a:t>
            </a:r>
            <a:r>
              <a:rPr lang="en-US" altLang="zh-CN" sz="1600" b="1">
                <a:solidFill>
                  <a:srgbClr val="0033CC"/>
                </a:solidFill>
                <a:latin typeface="Calibri" pitchFamily="34" charset="0"/>
              </a:rPr>
              <a:t>……</a:t>
            </a:r>
          </a:p>
        </p:txBody>
      </p:sp>
      <p:sp>
        <p:nvSpPr>
          <p:cNvPr id="595976" name="Text Box 8"/>
          <p:cNvSpPr txBox="1">
            <a:spLocks noChangeArrowheads="1"/>
          </p:cNvSpPr>
          <p:nvPr/>
        </p:nvSpPr>
        <p:spPr bwMode="auto">
          <a:xfrm>
            <a:off x="3082925" y="3716338"/>
            <a:ext cx="3024188" cy="581025"/>
          </a:xfrm>
          <a:prstGeom prst="rect">
            <a:avLst/>
          </a:prstGeom>
          <a:noFill/>
          <a:ln w="9525">
            <a:noFill/>
            <a:miter lim="800000"/>
            <a:headEnd/>
            <a:tailEnd/>
          </a:ln>
          <a:effectLst/>
        </p:spPr>
        <p:txBody>
          <a:bodyPr>
            <a:spAutoFit/>
          </a:bodyPr>
          <a:lstStyle/>
          <a:p>
            <a:pPr algn="ctr"/>
            <a:r>
              <a:rPr lang="en-US" altLang="zh-CN" sz="1600" b="1">
                <a:solidFill>
                  <a:srgbClr val="0033CC"/>
                </a:solidFill>
                <a:latin typeface="Calibri" pitchFamily="34" charset="0"/>
              </a:rPr>
              <a:t>……</a:t>
            </a:r>
            <a:r>
              <a:rPr lang="zh-CN" altLang="en-US" sz="1600" b="1">
                <a:solidFill>
                  <a:srgbClr val="0033CC"/>
                </a:solidFill>
                <a:latin typeface="Calibri" pitchFamily="34" charset="0"/>
              </a:rPr>
              <a:t>单点切割刀将材料从空白的胚料刨去以创造</a:t>
            </a:r>
            <a:r>
              <a:rPr lang="en-US" altLang="zh-CN" sz="1600" b="1">
                <a:solidFill>
                  <a:srgbClr val="0033CC"/>
                </a:solidFill>
                <a:latin typeface="Calibri" pitchFamily="34" charset="0"/>
              </a:rPr>
              <a:t>3D</a:t>
            </a:r>
            <a:r>
              <a:rPr lang="zh-CN" altLang="en-US" sz="1600" b="1">
                <a:solidFill>
                  <a:srgbClr val="0033CC"/>
                </a:solidFill>
                <a:latin typeface="Calibri" pitchFamily="34" charset="0"/>
              </a:rPr>
              <a:t>的表面</a:t>
            </a:r>
            <a:r>
              <a:rPr lang="en-US" altLang="zh-CN" sz="1600" b="1">
                <a:solidFill>
                  <a:srgbClr val="0033CC"/>
                </a:solidFill>
                <a:latin typeface="Calibri" pitchFamily="34" charset="0"/>
              </a:rPr>
              <a:t>……</a:t>
            </a:r>
          </a:p>
        </p:txBody>
      </p:sp>
      <p:sp>
        <p:nvSpPr>
          <p:cNvPr id="595977" name="Text Box 9"/>
          <p:cNvSpPr txBox="1">
            <a:spLocks noChangeArrowheads="1"/>
          </p:cNvSpPr>
          <p:nvPr/>
        </p:nvSpPr>
        <p:spPr bwMode="auto">
          <a:xfrm>
            <a:off x="6048375" y="3716338"/>
            <a:ext cx="2682875" cy="581025"/>
          </a:xfrm>
          <a:prstGeom prst="rect">
            <a:avLst/>
          </a:prstGeom>
          <a:noFill/>
          <a:ln w="9525">
            <a:noFill/>
            <a:miter lim="800000"/>
            <a:headEnd/>
            <a:tailEnd/>
          </a:ln>
          <a:effectLst/>
        </p:spPr>
        <p:txBody>
          <a:bodyPr>
            <a:spAutoFit/>
          </a:bodyPr>
          <a:lstStyle/>
          <a:p>
            <a:r>
              <a:rPr lang="en-US" altLang="zh-CN" sz="1600" b="1">
                <a:solidFill>
                  <a:srgbClr val="0033CC"/>
                </a:solidFill>
                <a:latin typeface="Calibri" pitchFamily="34" charset="0"/>
              </a:rPr>
              <a:t>……</a:t>
            </a:r>
            <a:r>
              <a:rPr lang="zh-CN" altLang="en-US" sz="1600" b="1">
                <a:solidFill>
                  <a:srgbClr val="0033CC"/>
                </a:solidFill>
                <a:latin typeface="Calibri" pitchFamily="34" charset="0"/>
              </a:rPr>
              <a:t>完成后的表面以最大精度模拟任何形状</a:t>
            </a:r>
          </a:p>
        </p:txBody>
      </p:sp>
      <p:sp>
        <p:nvSpPr>
          <p:cNvPr id="595978" name="Text Box 10"/>
          <p:cNvSpPr txBox="1">
            <a:spLocks noChangeArrowheads="1"/>
          </p:cNvSpPr>
          <p:nvPr/>
        </p:nvSpPr>
        <p:spPr bwMode="auto">
          <a:xfrm>
            <a:off x="1403350" y="5626100"/>
            <a:ext cx="7283450" cy="396875"/>
          </a:xfrm>
          <a:prstGeom prst="rect">
            <a:avLst/>
          </a:prstGeom>
          <a:noFill/>
          <a:ln w="9525">
            <a:noFill/>
            <a:miter lim="800000"/>
            <a:headEnd/>
            <a:tailEnd/>
          </a:ln>
          <a:effectLst/>
        </p:spPr>
        <p:txBody>
          <a:bodyPr>
            <a:spAutoFit/>
          </a:bodyPr>
          <a:lstStyle/>
          <a:p>
            <a:r>
              <a:rPr lang="zh-CN" altLang="en-US" sz="2000" b="1">
                <a:latin typeface="Calibri" pitchFamily="34" charset="0"/>
              </a:rPr>
              <a:t>切割刀按照计算机计算的轨迹由马达精确控制</a:t>
            </a:r>
          </a:p>
        </p:txBody>
      </p:sp>
      <p:sp>
        <p:nvSpPr>
          <p:cNvPr id="595979" name="AutoShape 11"/>
          <p:cNvSpPr>
            <a:spLocks noChangeArrowheads="1"/>
          </p:cNvSpPr>
          <p:nvPr/>
        </p:nvSpPr>
        <p:spPr bwMode="auto">
          <a:xfrm>
            <a:off x="3962400" y="4724400"/>
            <a:ext cx="1295400" cy="889000"/>
          </a:xfrm>
          <a:prstGeom prst="upArrow">
            <a:avLst>
              <a:gd name="adj1" fmla="val 61574"/>
              <a:gd name="adj2" fmla="val 75000"/>
            </a:avLst>
          </a:prstGeom>
          <a:solidFill>
            <a:srgbClr val="0033CC"/>
          </a:solidFill>
          <a:ln w="9525">
            <a:noFill/>
            <a:miter lim="800000"/>
            <a:headEnd/>
            <a:tailEnd/>
          </a:ln>
          <a:effec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5971">
                                            <p:bg/>
                                          </p:spTgt>
                                        </p:tgtEl>
                                        <p:attrNameLst>
                                          <p:attrName>style.visibility</p:attrName>
                                        </p:attrNameLst>
                                      </p:cBhvr>
                                      <p:to>
                                        <p:strVal val="visible"/>
                                      </p:to>
                                    </p:set>
                                    <p:animEffect transition="in" filter="fade">
                                      <p:cBhvr>
                                        <p:cTn id="7" dur="2000"/>
                                        <p:tgtEl>
                                          <p:spTgt spid="59597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971">
                                            <p:txEl>
                                              <p:pRg st="0" end="0"/>
                                            </p:txEl>
                                          </p:spTgt>
                                        </p:tgtEl>
                                        <p:attrNameLst>
                                          <p:attrName>style.visibility</p:attrName>
                                        </p:attrNameLst>
                                      </p:cBhvr>
                                      <p:to>
                                        <p:strVal val="visible"/>
                                      </p:to>
                                    </p:set>
                                    <p:animEffect transition="in" filter="fade">
                                      <p:cBhvr>
                                        <p:cTn id="12" dur="2000"/>
                                        <p:tgtEl>
                                          <p:spTgt spid="595971">
                                            <p:txEl>
                                              <p:pRg st="0" end="0"/>
                                            </p:txEl>
                                          </p:spTgt>
                                        </p:tgtEl>
                                      </p:cBhvr>
                                    </p:animEffect>
                                  </p:childTnLst>
                                </p:cTn>
                              </p:par>
                              <p:par>
                                <p:cTn id="13" presetID="10" presetClass="entr" presetSubtype="0" fill="hold" nodeType="withEffect">
                                  <p:stCondLst>
                                    <p:cond delay="1000"/>
                                  </p:stCondLst>
                                  <p:childTnLst>
                                    <p:set>
                                      <p:cBhvr>
                                        <p:cTn id="14" dur="1" fill="hold">
                                          <p:stCondLst>
                                            <p:cond delay="0"/>
                                          </p:stCondLst>
                                        </p:cTn>
                                        <p:tgtEl>
                                          <p:spTgt spid="595972"/>
                                        </p:tgtEl>
                                        <p:attrNameLst>
                                          <p:attrName>style.visibility</p:attrName>
                                        </p:attrNameLst>
                                      </p:cBhvr>
                                      <p:to>
                                        <p:strVal val="visible"/>
                                      </p:to>
                                    </p:set>
                                    <p:animEffect transition="in" filter="fade">
                                      <p:cBhvr>
                                        <p:cTn id="15" dur="2000"/>
                                        <p:tgtEl>
                                          <p:spTgt spid="59597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595975"/>
                                        </p:tgtEl>
                                        <p:attrNameLst>
                                          <p:attrName>style.visibility</p:attrName>
                                        </p:attrNameLst>
                                      </p:cBhvr>
                                      <p:to>
                                        <p:strVal val="visible"/>
                                      </p:to>
                                    </p:set>
                                    <p:animEffect transition="in" filter="fade">
                                      <p:cBhvr>
                                        <p:cTn id="18" dur="2000"/>
                                        <p:tgtEl>
                                          <p:spTgt spid="595975"/>
                                        </p:tgtEl>
                                      </p:cBhvr>
                                    </p:animEffect>
                                  </p:childTnLst>
                                </p:cTn>
                              </p:par>
                              <p:par>
                                <p:cTn id="19" presetID="10" presetClass="entr" presetSubtype="0" fill="hold" nodeType="withEffect">
                                  <p:stCondLst>
                                    <p:cond delay="3000"/>
                                  </p:stCondLst>
                                  <p:childTnLst>
                                    <p:set>
                                      <p:cBhvr>
                                        <p:cTn id="20" dur="1" fill="hold">
                                          <p:stCondLst>
                                            <p:cond delay="0"/>
                                          </p:stCondLst>
                                        </p:cTn>
                                        <p:tgtEl>
                                          <p:spTgt spid="595973"/>
                                        </p:tgtEl>
                                        <p:attrNameLst>
                                          <p:attrName>style.visibility</p:attrName>
                                        </p:attrNameLst>
                                      </p:cBhvr>
                                      <p:to>
                                        <p:strVal val="visible"/>
                                      </p:to>
                                    </p:set>
                                    <p:animEffect transition="in" filter="fade">
                                      <p:cBhvr>
                                        <p:cTn id="21" dur="2000"/>
                                        <p:tgtEl>
                                          <p:spTgt spid="595973"/>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595976"/>
                                        </p:tgtEl>
                                        <p:attrNameLst>
                                          <p:attrName>style.visibility</p:attrName>
                                        </p:attrNameLst>
                                      </p:cBhvr>
                                      <p:to>
                                        <p:strVal val="visible"/>
                                      </p:to>
                                    </p:set>
                                    <p:animEffect transition="in" filter="fade">
                                      <p:cBhvr>
                                        <p:cTn id="24" dur="2000"/>
                                        <p:tgtEl>
                                          <p:spTgt spid="595976"/>
                                        </p:tgtEl>
                                      </p:cBhvr>
                                    </p:animEffect>
                                  </p:childTnLst>
                                </p:cTn>
                              </p:par>
                              <p:par>
                                <p:cTn id="25" presetID="10" presetClass="entr" presetSubtype="0" fill="hold" nodeType="withEffect">
                                  <p:stCondLst>
                                    <p:cond delay="5000"/>
                                  </p:stCondLst>
                                  <p:childTnLst>
                                    <p:set>
                                      <p:cBhvr>
                                        <p:cTn id="26" dur="1" fill="hold">
                                          <p:stCondLst>
                                            <p:cond delay="0"/>
                                          </p:stCondLst>
                                        </p:cTn>
                                        <p:tgtEl>
                                          <p:spTgt spid="595974"/>
                                        </p:tgtEl>
                                        <p:attrNameLst>
                                          <p:attrName>style.visibility</p:attrName>
                                        </p:attrNameLst>
                                      </p:cBhvr>
                                      <p:to>
                                        <p:strVal val="visible"/>
                                      </p:to>
                                    </p:set>
                                    <p:animEffect transition="in" filter="fade">
                                      <p:cBhvr>
                                        <p:cTn id="27" dur="2000"/>
                                        <p:tgtEl>
                                          <p:spTgt spid="595974"/>
                                        </p:tgtEl>
                                      </p:cBhvr>
                                    </p:animEffect>
                                  </p:childTnLst>
                                </p:cTn>
                              </p:par>
                              <p:par>
                                <p:cTn id="28" presetID="10" presetClass="entr" presetSubtype="0" fill="hold" grpId="0" nodeType="withEffect">
                                  <p:stCondLst>
                                    <p:cond delay="5500"/>
                                  </p:stCondLst>
                                  <p:childTnLst>
                                    <p:set>
                                      <p:cBhvr>
                                        <p:cTn id="29" dur="1" fill="hold">
                                          <p:stCondLst>
                                            <p:cond delay="0"/>
                                          </p:stCondLst>
                                        </p:cTn>
                                        <p:tgtEl>
                                          <p:spTgt spid="595977"/>
                                        </p:tgtEl>
                                        <p:attrNameLst>
                                          <p:attrName>style.visibility</p:attrName>
                                        </p:attrNameLst>
                                      </p:cBhvr>
                                      <p:to>
                                        <p:strVal val="visible"/>
                                      </p:to>
                                    </p:set>
                                    <p:animEffect transition="in" filter="fade">
                                      <p:cBhvr>
                                        <p:cTn id="30" dur="2000"/>
                                        <p:tgtEl>
                                          <p:spTgt spid="595977"/>
                                        </p:tgtEl>
                                      </p:cBhvr>
                                    </p:animEffect>
                                  </p:childTnLst>
                                </p:cTn>
                              </p:par>
                              <p:par>
                                <p:cTn id="31" presetID="10" presetClass="entr" presetSubtype="0" fill="hold" grpId="0" nodeType="withEffect">
                                  <p:stCondLst>
                                    <p:cond delay="7500"/>
                                  </p:stCondLst>
                                  <p:childTnLst>
                                    <p:set>
                                      <p:cBhvr>
                                        <p:cTn id="32" dur="1" fill="hold">
                                          <p:stCondLst>
                                            <p:cond delay="0"/>
                                          </p:stCondLst>
                                        </p:cTn>
                                        <p:tgtEl>
                                          <p:spTgt spid="595978"/>
                                        </p:tgtEl>
                                        <p:attrNameLst>
                                          <p:attrName>style.visibility</p:attrName>
                                        </p:attrNameLst>
                                      </p:cBhvr>
                                      <p:to>
                                        <p:strVal val="visible"/>
                                      </p:to>
                                    </p:set>
                                    <p:animEffect transition="in" filter="fade">
                                      <p:cBhvr>
                                        <p:cTn id="33" dur="2000"/>
                                        <p:tgtEl>
                                          <p:spTgt spid="595978"/>
                                        </p:tgtEl>
                                      </p:cBhvr>
                                    </p:animEffect>
                                  </p:childTnLst>
                                </p:cTn>
                              </p:par>
                              <p:par>
                                <p:cTn id="34" presetID="22" presetClass="entr" presetSubtype="4" fill="hold" grpId="0" nodeType="withEffect">
                                  <p:stCondLst>
                                    <p:cond delay="8000"/>
                                  </p:stCondLst>
                                  <p:childTnLst>
                                    <p:set>
                                      <p:cBhvr>
                                        <p:cTn id="35" dur="1" fill="hold">
                                          <p:stCondLst>
                                            <p:cond delay="0"/>
                                          </p:stCondLst>
                                        </p:cTn>
                                        <p:tgtEl>
                                          <p:spTgt spid="595979"/>
                                        </p:tgtEl>
                                        <p:attrNameLst>
                                          <p:attrName>style.visibility</p:attrName>
                                        </p:attrNameLst>
                                      </p:cBhvr>
                                      <p:to>
                                        <p:strVal val="visible"/>
                                      </p:to>
                                    </p:set>
                                    <p:animEffect transition="in" filter="wipe(down)">
                                      <p:cBhvr>
                                        <p:cTn id="36" dur="500"/>
                                        <p:tgtEl>
                                          <p:spTgt spid="595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1" grpId="0" build="p" animBg="1"/>
      <p:bldP spid="595975" grpId="0"/>
      <p:bldP spid="595976" grpId="0"/>
      <p:bldP spid="595977" grpId="0"/>
      <p:bldP spid="595978" grpId="0"/>
      <p:bldP spid="5959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p:cNvSpPr>
          <p:nvPr>
            <p:ph type="title" idx="4294967295"/>
          </p:nvPr>
        </p:nvSpPr>
        <p:spPr>
          <a:xfrm>
            <a:off x="1066800" y="0"/>
            <a:ext cx="7416800" cy="936625"/>
          </a:xfrm>
        </p:spPr>
        <p:txBody>
          <a:bodyPr/>
          <a:lstStyle/>
          <a:p>
            <a:r>
              <a:rPr lang="zh-CN" altLang="en-US" dirty="0" smtClean="0"/>
              <a:t>名词解释：</a:t>
            </a:r>
          </a:p>
        </p:txBody>
      </p:sp>
      <p:sp>
        <p:nvSpPr>
          <p:cNvPr id="594947" name="Rectangle 3"/>
          <p:cNvSpPr>
            <a:spLocks noGrp="1"/>
          </p:cNvSpPr>
          <p:nvPr>
            <p:ph type="body" idx="4294967295"/>
          </p:nvPr>
        </p:nvSpPr>
        <p:spPr>
          <a:xfrm>
            <a:off x="457200" y="1066801"/>
            <a:ext cx="8229600" cy="1981200"/>
          </a:xfrm>
        </p:spPr>
        <p:txBody>
          <a:bodyPr/>
          <a:lstStyle/>
          <a:p>
            <a:r>
              <a:rPr lang="en-US" altLang="zh-CN" dirty="0" smtClean="0"/>
              <a:t>DFB  </a:t>
            </a:r>
            <a:r>
              <a:rPr lang="en-US" altLang="zh-CN" b="1" dirty="0" smtClean="0"/>
              <a:t>——  </a:t>
            </a:r>
            <a:r>
              <a:rPr lang="zh-CN" altLang="en-US" b="1" dirty="0" smtClean="0"/>
              <a:t>单面</a:t>
            </a:r>
          </a:p>
          <a:p>
            <a:r>
              <a:rPr lang="en-US" altLang="zh-CN" dirty="0" smtClean="0"/>
              <a:t>360   ——  </a:t>
            </a:r>
            <a:r>
              <a:rPr lang="zh-CN" altLang="en-US" dirty="0" smtClean="0"/>
              <a:t>双面</a:t>
            </a:r>
          </a:p>
          <a:p>
            <a:r>
              <a:rPr lang="en-US" altLang="zh-CN" dirty="0" smtClean="0"/>
              <a:t>A360 ——  </a:t>
            </a:r>
            <a:r>
              <a:rPr lang="zh-CN" altLang="en-US" dirty="0" smtClean="0"/>
              <a:t>双面</a:t>
            </a:r>
          </a:p>
        </p:txBody>
      </p:sp>
      <p:sp>
        <p:nvSpPr>
          <p:cNvPr id="594948" name="Rectangle 4"/>
          <p:cNvSpPr>
            <a:spLocks noChangeArrowheads="1"/>
          </p:cNvSpPr>
          <p:nvPr/>
        </p:nvSpPr>
        <p:spPr bwMode="auto">
          <a:xfrm>
            <a:off x="3995738" y="1844675"/>
            <a:ext cx="863600" cy="576263"/>
          </a:xfrm>
          <a:prstGeom prst="rect">
            <a:avLst/>
          </a:prstGeom>
          <a:solidFill>
            <a:schemeClr val="bg1"/>
          </a:solidFill>
          <a:ln w="9525">
            <a:noFill/>
            <a:miter lim="800000"/>
            <a:headEnd/>
            <a:tailEnd/>
          </a:ln>
          <a:effectLst/>
        </p:spPr>
        <p:txBody>
          <a:bodyPr wrap="none" anchor="ctr"/>
          <a:lstStyle/>
          <a:p>
            <a:endParaRPr lang="zh-CN" altLang="en-US"/>
          </a:p>
        </p:txBody>
      </p:sp>
      <p:sp>
        <p:nvSpPr>
          <p:cNvPr id="594949" name="Rectangle 5"/>
          <p:cNvSpPr>
            <a:spLocks noChangeArrowheads="1"/>
          </p:cNvSpPr>
          <p:nvPr/>
        </p:nvSpPr>
        <p:spPr bwMode="auto">
          <a:xfrm>
            <a:off x="3995738" y="2565400"/>
            <a:ext cx="863600" cy="431800"/>
          </a:xfrm>
          <a:prstGeom prst="rect">
            <a:avLst/>
          </a:prstGeom>
          <a:solidFill>
            <a:schemeClr val="bg1"/>
          </a:solidFill>
          <a:ln w="9525">
            <a:noFill/>
            <a:miter lim="800000"/>
            <a:headEnd/>
            <a:tailEnd/>
          </a:ln>
          <a:effectLst/>
        </p:spPr>
        <p:txBody>
          <a:bodyPr wrap="none" anchor="ctr"/>
          <a:lstStyle/>
          <a:p>
            <a:endParaRPr lang="zh-CN" altLang="en-US"/>
          </a:p>
        </p:txBody>
      </p:sp>
      <p:sp>
        <p:nvSpPr>
          <p:cNvPr id="594950" name="Rectangle 6"/>
          <p:cNvSpPr>
            <a:spLocks noChangeArrowheads="1"/>
          </p:cNvSpPr>
          <p:nvPr/>
        </p:nvSpPr>
        <p:spPr bwMode="auto">
          <a:xfrm>
            <a:off x="3924300" y="3068638"/>
            <a:ext cx="863600" cy="576262"/>
          </a:xfrm>
          <a:prstGeom prst="rect">
            <a:avLst/>
          </a:prstGeom>
          <a:solidFill>
            <a:schemeClr val="bg1"/>
          </a:solidFill>
          <a:ln w="9525">
            <a:noFill/>
            <a:miter lim="800000"/>
            <a:headEnd/>
            <a:tailEnd/>
          </a:ln>
          <a:effectLst/>
        </p:spPr>
        <p:txBody>
          <a:bodyPr wrap="none" anchor="ctr"/>
          <a:lstStyle/>
          <a:p>
            <a:endParaRPr lang="zh-CN" altLang="en-US"/>
          </a:p>
        </p:txBody>
      </p:sp>
      <p:graphicFrame>
        <p:nvGraphicFramePr>
          <p:cNvPr id="7" name="表格 6"/>
          <p:cNvGraphicFramePr>
            <a:graphicFrameLocks noGrp="1"/>
          </p:cNvGraphicFramePr>
          <p:nvPr/>
        </p:nvGraphicFramePr>
        <p:xfrm>
          <a:off x="838200" y="3124200"/>
          <a:ext cx="7162800" cy="2819400"/>
        </p:xfrm>
        <a:graphic>
          <a:graphicData uri="http://schemas.openxmlformats.org/drawingml/2006/table">
            <a:tbl>
              <a:tblPr firstRow="1" bandRow="1">
                <a:tableStyleId>{5C22544A-7EE6-4342-B048-85BDC9FD1C3A}</a:tableStyleId>
              </a:tblPr>
              <a:tblGrid>
                <a:gridCol w="1790700"/>
                <a:gridCol w="1790700"/>
                <a:gridCol w="1790700"/>
                <a:gridCol w="1790700"/>
              </a:tblGrid>
              <a:tr h="665252">
                <a:tc>
                  <a:txBody>
                    <a:bodyPr/>
                    <a:lstStyle/>
                    <a:p>
                      <a:pPr algn="ctr"/>
                      <a:endParaRPr lang="zh-CN" altLang="en-US" sz="2800" dirty="0"/>
                    </a:p>
                  </a:txBody>
                  <a:tcPr/>
                </a:tc>
                <a:tc>
                  <a:txBody>
                    <a:bodyPr/>
                    <a:lstStyle/>
                    <a:p>
                      <a:pPr algn="ctr"/>
                      <a:r>
                        <a:rPr lang="en-US" altLang="zh-CN" sz="3600" dirty="0" smtClean="0"/>
                        <a:t>DFB</a:t>
                      </a:r>
                      <a:endParaRPr lang="zh-CN" altLang="en-US" sz="3600" dirty="0"/>
                    </a:p>
                  </a:txBody>
                  <a:tcPr/>
                </a:tc>
                <a:tc>
                  <a:txBody>
                    <a:bodyPr/>
                    <a:lstStyle/>
                    <a:p>
                      <a:pPr algn="ctr"/>
                      <a:r>
                        <a:rPr lang="en-US" altLang="zh-CN" sz="3600" dirty="0" smtClean="0"/>
                        <a:t>360</a:t>
                      </a:r>
                      <a:endParaRPr lang="zh-CN" altLang="en-US" sz="3600" dirty="0"/>
                    </a:p>
                  </a:txBody>
                  <a:tcPr/>
                </a:tc>
                <a:tc>
                  <a:txBody>
                    <a:bodyPr/>
                    <a:lstStyle/>
                    <a:p>
                      <a:pPr algn="ctr"/>
                      <a:r>
                        <a:rPr lang="en-US" altLang="zh-CN" sz="3600" dirty="0" smtClean="0"/>
                        <a:t>A360</a:t>
                      </a:r>
                      <a:endParaRPr lang="zh-CN" altLang="en-US" sz="3600" dirty="0"/>
                    </a:p>
                  </a:txBody>
                  <a:tcPr/>
                </a:tc>
              </a:tr>
              <a:tr h="538537">
                <a:tc>
                  <a:txBody>
                    <a:bodyPr/>
                    <a:lstStyle/>
                    <a:p>
                      <a:pPr algn="ctr"/>
                      <a:r>
                        <a:rPr lang="zh-CN" altLang="en-US" sz="2800" dirty="0" smtClean="0"/>
                        <a:t>自由视</a:t>
                      </a:r>
                      <a:endParaRPr lang="zh-CN" altLang="en-US" sz="2800" dirty="0"/>
                    </a:p>
                  </a:txBody>
                  <a:tcPr/>
                </a:tc>
                <a:tc>
                  <a:txBody>
                    <a:bodyPr/>
                    <a:lstStyle/>
                    <a:p>
                      <a:pPr algn="ctr"/>
                      <a:r>
                        <a:rPr lang="en-US" altLang="zh-CN" sz="2800" dirty="0" smtClean="0"/>
                        <a:t> </a:t>
                      </a:r>
                      <a:r>
                        <a:rPr lang="az-Cyrl-AZ" altLang="zh-CN" sz="2800" dirty="0" smtClean="0"/>
                        <a:t>Ѵ</a:t>
                      </a:r>
                      <a:endParaRPr lang="zh-CN" altLang="en-US" sz="2800" dirty="0"/>
                    </a:p>
                  </a:txBody>
                  <a:tcPr/>
                </a:tc>
                <a:tc>
                  <a:txBody>
                    <a:bodyPr/>
                    <a:lstStyle/>
                    <a:p>
                      <a:pPr algn="ctr"/>
                      <a:endParaRPr lang="zh-CN" altLang="en-US" sz="2800"/>
                    </a:p>
                  </a:txBody>
                  <a:tcPr/>
                </a:tc>
                <a:tc>
                  <a:txBody>
                    <a:bodyPr/>
                    <a:lstStyle/>
                    <a:p>
                      <a:pPr algn="ctr"/>
                      <a:endParaRPr lang="zh-CN" altLang="en-US" sz="2800"/>
                    </a:p>
                  </a:txBody>
                  <a:tcPr/>
                </a:tc>
              </a:tr>
              <a:tr h="538537">
                <a:tc>
                  <a:txBody>
                    <a:bodyPr/>
                    <a:lstStyle/>
                    <a:p>
                      <a:pPr algn="ctr"/>
                      <a:r>
                        <a:rPr lang="zh-CN" altLang="en-US" sz="2800" dirty="0" smtClean="0"/>
                        <a:t>舒适</a:t>
                      </a:r>
                      <a:endParaRPr lang="en-US" altLang="zh-CN" sz="2800" dirty="0" smtClean="0"/>
                    </a:p>
                  </a:txBody>
                  <a:tcPr/>
                </a:tc>
                <a:tc>
                  <a:txBody>
                    <a:bodyPr/>
                    <a:lstStyle/>
                    <a:p>
                      <a:pPr algn="ctr"/>
                      <a:r>
                        <a:rPr lang="en-US" altLang="zh-CN" sz="2800" dirty="0" smtClean="0"/>
                        <a:t> </a:t>
                      </a:r>
                      <a:r>
                        <a:rPr lang="az-Cyrl-AZ" altLang="zh-CN" sz="2800" dirty="0" smtClean="0"/>
                        <a:t>Ѵ</a:t>
                      </a:r>
                      <a:endParaRPr lang="zh-CN" altLang="en-US" sz="2800" dirty="0"/>
                    </a:p>
                  </a:txBody>
                  <a:tcPr/>
                </a:tc>
                <a:tc>
                  <a:txBody>
                    <a:bodyPr/>
                    <a:lstStyle/>
                    <a:p>
                      <a:pPr algn="ctr"/>
                      <a:r>
                        <a:rPr lang="az-Cyrl-AZ" altLang="zh-CN" sz="2800" dirty="0" smtClean="0"/>
                        <a:t>Ѵ</a:t>
                      </a:r>
                      <a:endParaRPr lang="zh-CN" altLang="en-US" sz="2800" dirty="0"/>
                    </a:p>
                  </a:txBody>
                  <a:tcPr/>
                </a:tc>
                <a:tc>
                  <a:txBody>
                    <a:bodyPr/>
                    <a:lstStyle/>
                    <a:p>
                      <a:pPr algn="ctr"/>
                      <a:r>
                        <a:rPr lang="az-Cyrl-AZ" altLang="zh-CN" sz="2800" dirty="0" smtClean="0"/>
                        <a:t>Ѵ</a:t>
                      </a:r>
                      <a:endParaRPr lang="zh-CN" altLang="en-US" sz="2800" dirty="0"/>
                    </a:p>
                  </a:txBody>
                  <a:tcPr/>
                </a:tc>
              </a:tr>
              <a:tr h="538537">
                <a:tc>
                  <a:txBody>
                    <a:bodyPr/>
                    <a:lstStyle/>
                    <a:p>
                      <a:pPr algn="ctr"/>
                      <a:r>
                        <a:rPr lang="zh-CN" altLang="en-US" sz="2800" dirty="0" smtClean="0"/>
                        <a:t>睿视</a:t>
                      </a:r>
                      <a:endParaRPr lang="en-US" altLang="zh-CN" sz="2800" dirty="0" smtClean="0"/>
                    </a:p>
                  </a:txBody>
                  <a:tcPr/>
                </a:tc>
                <a:tc>
                  <a:txBody>
                    <a:bodyPr/>
                    <a:lstStyle/>
                    <a:p>
                      <a:pPr algn="ctr"/>
                      <a:endParaRPr lang="zh-CN" altLang="en-US" sz="2800" dirty="0"/>
                    </a:p>
                  </a:txBody>
                  <a:tcPr/>
                </a:tc>
                <a:tc>
                  <a:txBody>
                    <a:bodyPr/>
                    <a:lstStyle/>
                    <a:p>
                      <a:pPr algn="ctr"/>
                      <a:r>
                        <a:rPr lang="az-Cyrl-AZ" altLang="zh-CN" sz="2800" dirty="0" smtClean="0"/>
                        <a:t>Ѵ</a:t>
                      </a:r>
                      <a:endParaRPr lang="zh-CN" altLang="en-US" sz="2800" dirty="0"/>
                    </a:p>
                  </a:txBody>
                  <a:tcPr/>
                </a:tc>
                <a:tc>
                  <a:txBody>
                    <a:bodyPr/>
                    <a:lstStyle/>
                    <a:p>
                      <a:pPr algn="ctr"/>
                      <a:r>
                        <a:rPr lang="az-Cyrl-AZ" altLang="zh-CN" sz="2800" dirty="0" smtClean="0"/>
                        <a:t>Ѵ</a:t>
                      </a:r>
                      <a:endParaRPr lang="zh-CN" altLang="en-US" sz="2800" dirty="0"/>
                    </a:p>
                  </a:txBody>
                  <a:tcPr/>
                </a:tc>
              </a:tr>
              <a:tr h="538537">
                <a:tc>
                  <a:txBody>
                    <a:bodyPr/>
                    <a:lstStyle/>
                    <a:p>
                      <a:pPr algn="ctr"/>
                      <a:r>
                        <a:rPr lang="zh-CN" altLang="en-US" sz="2800" dirty="0" smtClean="0"/>
                        <a:t>视爵</a:t>
                      </a:r>
                      <a:endParaRPr lang="zh-CN" altLang="en-US" sz="2800" dirty="0"/>
                    </a:p>
                  </a:txBody>
                  <a:tcPr/>
                </a:tc>
                <a:tc>
                  <a:txBody>
                    <a:bodyPr/>
                    <a:lstStyle/>
                    <a:p>
                      <a:pPr algn="ctr"/>
                      <a:endParaRPr lang="zh-CN" altLang="en-US" sz="2800"/>
                    </a:p>
                  </a:txBody>
                  <a:tcPr/>
                </a:tc>
                <a:tc>
                  <a:txBody>
                    <a:bodyPr/>
                    <a:lstStyle/>
                    <a:p>
                      <a:pPr algn="ctr"/>
                      <a:r>
                        <a:rPr lang="az-Cyrl-AZ" altLang="zh-CN" sz="2800" dirty="0" smtClean="0"/>
                        <a:t>Ѵ</a:t>
                      </a:r>
                      <a:endParaRPr lang="zh-CN" altLang="en-US" sz="2800" dirty="0"/>
                    </a:p>
                  </a:txBody>
                  <a:tcPr/>
                </a:tc>
                <a:tc>
                  <a:txBody>
                    <a:bodyPr/>
                    <a:lstStyle/>
                    <a:p>
                      <a:pPr algn="ctr"/>
                      <a:r>
                        <a:rPr lang="az-Cyrl-AZ" altLang="zh-CN" sz="2800" dirty="0" smtClean="0"/>
                        <a:t>Ѵ</a:t>
                      </a:r>
                      <a:endParaRPr lang="zh-CN" altLang="en-US" sz="28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949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949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949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018" name="Picture 2"/>
          <p:cNvPicPr>
            <a:picLocks noChangeAspect="1" noChangeArrowheads="1"/>
          </p:cNvPicPr>
          <p:nvPr/>
        </p:nvPicPr>
        <p:blipFill>
          <a:blip r:embed="rId3" cstate="print"/>
          <a:srcRect/>
          <a:stretch>
            <a:fillRect/>
          </a:stretch>
        </p:blipFill>
        <p:spPr bwMode="auto">
          <a:xfrm>
            <a:off x="3995738" y="2349500"/>
            <a:ext cx="2316162" cy="2179638"/>
          </a:xfrm>
          <a:prstGeom prst="rect">
            <a:avLst/>
          </a:prstGeom>
          <a:noFill/>
          <a:ln w="9525">
            <a:noFill/>
            <a:miter lim="800000"/>
            <a:headEnd/>
            <a:tailEnd/>
          </a:ln>
          <a:effectLst/>
        </p:spPr>
      </p:pic>
      <p:pic>
        <p:nvPicPr>
          <p:cNvPr id="598019" name="Picture 3"/>
          <p:cNvPicPr>
            <a:picLocks noChangeAspect="1" noChangeArrowheads="1"/>
          </p:cNvPicPr>
          <p:nvPr/>
        </p:nvPicPr>
        <p:blipFill>
          <a:blip r:embed="rId4" cstate="print"/>
          <a:srcRect/>
          <a:stretch>
            <a:fillRect/>
          </a:stretch>
        </p:blipFill>
        <p:spPr bwMode="auto">
          <a:xfrm>
            <a:off x="6900863" y="2276475"/>
            <a:ext cx="2243137" cy="2205038"/>
          </a:xfrm>
          <a:prstGeom prst="rect">
            <a:avLst/>
          </a:prstGeom>
          <a:noFill/>
          <a:ln w="9525">
            <a:noFill/>
            <a:miter lim="800000"/>
            <a:headEnd/>
            <a:tailEnd/>
          </a:ln>
          <a:effectLst/>
        </p:spPr>
      </p:pic>
      <p:sp>
        <p:nvSpPr>
          <p:cNvPr id="598020" name="Text Box 4"/>
          <p:cNvSpPr txBox="1">
            <a:spLocks noChangeArrowheads="1"/>
          </p:cNvSpPr>
          <p:nvPr/>
        </p:nvSpPr>
        <p:spPr bwMode="auto">
          <a:xfrm>
            <a:off x="1331913" y="4724400"/>
            <a:ext cx="2133600" cy="366713"/>
          </a:xfrm>
          <a:prstGeom prst="rect">
            <a:avLst/>
          </a:prstGeom>
          <a:noFill/>
          <a:ln w="9525">
            <a:noFill/>
            <a:miter lim="800000"/>
            <a:headEnd/>
            <a:tailEnd/>
          </a:ln>
          <a:effectLst/>
        </p:spPr>
        <p:txBody>
          <a:bodyPr>
            <a:spAutoFit/>
          </a:bodyPr>
          <a:lstStyle/>
          <a:p>
            <a:r>
              <a:rPr lang="zh-CN" altLang="fr-FR" b="1">
                <a:solidFill>
                  <a:srgbClr val="000066"/>
                </a:solidFill>
                <a:latin typeface="Calibri" pitchFamily="34" charset="0"/>
                <a:ea typeface="Verds"/>
                <a:cs typeface="Verds"/>
              </a:rPr>
              <a:t>单光坯料</a:t>
            </a:r>
          </a:p>
        </p:txBody>
      </p:sp>
      <p:sp>
        <p:nvSpPr>
          <p:cNvPr id="598021" name="Text Box 5"/>
          <p:cNvSpPr txBox="1">
            <a:spLocks noChangeArrowheads="1"/>
          </p:cNvSpPr>
          <p:nvPr/>
        </p:nvSpPr>
        <p:spPr bwMode="auto">
          <a:xfrm>
            <a:off x="3851275" y="4797425"/>
            <a:ext cx="2916238" cy="366713"/>
          </a:xfrm>
          <a:prstGeom prst="rect">
            <a:avLst/>
          </a:prstGeom>
          <a:noFill/>
          <a:ln w="9525">
            <a:noFill/>
            <a:miter lim="800000"/>
            <a:headEnd/>
            <a:tailEnd/>
          </a:ln>
          <a:effectLst/>
        </p:spPr>
        <p:txBody>
          <a:bodyPr>
            <a:spAutoFit/>
          </a:bodyPr>
          <a:lstStyle/>
          <a:p>
            <a:r>
              <a:rPr lang="zh-CN" altLang="fr-FR" b="1">
                <a:solidFill>
                  <a:srgbClr val="000066"/>
                </a:solidFill>
                <a:latin typeface="Calibri" pitchFamily="34" charset="0"/>
                <a:ea typeface="Verds"/>
                <a:cs typeface="Verds"/>
              </a:rPr>
              <a:t>复杂的后表面</a:t>
            </a:r>
          </a:p>
        </p:txBody>
      </p:sp>
      <p:sp>
        <p:nvSpPr>
          <p:cNvPr id="598022" name="Text Box 6"/>
          <p:cNvSpPr txBox="1">
            <a:spLocks noChangeArrowheads="1"/>
          </p:cNvSpPr>
          <p:nvPr/>
        </p:nvSpPr>
        <p:spPr bwMode="auto">
          <a:xfrm>
            <a:off x="7235825" y="4797425"/>
            <a:ext cx="1908175" cy="366713"/>
          </a:xfrm>
          <a:prstGeom prst="rect">
            <a:avLst/>
          </a:prstGeom>
          <a:noFill/>
          <a:ln w="9525">
            <a:noFill/>
            <a:miter lim="800000"/>
            <a:headEnd/>
            <a:tailEnd/>
          </a:ln>
          <a:effectLst/>
        </p:spPr>
        <p:txBody>
          <a:bodyPr>
            <a:spAutoFit/>
          </a:bodyPr>
          <a:lstStyle/>
          <a:p>
            <a:r>
              <a:rPr lang="zh-CN" altLang="fr-FR" b="1">
                <a:solidFill>
                  <a:srgbClr val="000066"/>
                </a:solidFill>
                <a:latin typeface="Calibri" pitchFamily="34" charset="0"/>
                <a:ea typeface="Verds"/>
                <a:cs typeface="Verds"/>
              </a:rPr>
              <a:t>渐进镜片</a:t>
            </a:r>
          </a:p>
        </p:txBody>
      </p:sp>
      <p:sp>
        <p:nvSpPr>
          <p:cNvPr id="598023" name="Text Box 7"/>
          <p:cNvSpPr txBox="1">
            <a:spLocks noChangeArrowheads="1"/>
          </p:cNvSpPr>
          <p:nvPr/>
        </p:nvSpPr>
        <p:spPr bwMode="auto">
          <a:xfrm>
            <a:off x="3492500" y="2997200"/>
            <a:ext cx="581025" cy="641350"/>
          </a:xfrm>
          <a:prstGeom prst="rect">
            <a:avLst/>
          </a:prstGeom>
          <a:noFill/>
          <a:ln w="9525">
            <a:noFill/>
            <a:miter lim="800000"/>
            <a:headEnd/>
            <a:tailEnd/>
          </a:ln>
          <a:effectLst/>
        </p:spPr>
        <p:txBody>
          <a:bodyPr wrap="none">
            <a:spAutoFit/>
          </a:bodyPr>
          <a:lstStyle/>
          <a:p>
            <a:r>
              <a:rPr lang="fr-FR" sz="3600" b="1">
                <a:solidFill>
                  <a:srgbClr val="FF6600"/>
                </a:solidFill>
                <a:latin typeface="Verdana" pitchFamily="34" charset="0"/>
                <a:ea typeface="Verds"/>
                <a:cs typeface="Verds"/>
              </a:rPr>
              <a:t>+</a:t>
            </a:r>
          </a:p>
        </p:txBody>
      </p:sp>
      <p:sp>
        <p:nvSpPr>
          <p:cNvPr id="598024" name="Text Box 8"/>
          <p:cNvSpPr txBox="1">
            <a:spLocks noChangeArrowheads="1"/>
          </p:cNvSpPr>
          <p:nvPr/>
        </p:nvSpPr>
        <p:spPr bwMode="auto">
          <a:xfrm>
            <a:off x="6300788" y="2997200"/>
            <a:ext cx="581025" cy="641350"/>
          </a:xfrm>
          <a:prstGeom prst="rect">
            <a:avLst/>
          </a:prstGeom>
          <a:noFill/>
          <a:ln w="9525">
            <a:noFill/>
            <a:miter lim="800000"/>
            <a:headEnd/>
            <a:tailEnd/>
          </a:ln>
          <a:effectLst/>
        </p:spPr>
        <p:txBody>
          <a:bodyPr wrap="none">
            <a:spAutoFit/>
          </a:bodyPr>
          <a:lstStyle/>
          <a:p>
            <a:r>
              <a:rPr lang="fr-FR" sz="3600" b="1">
                <a:solidFill>
                  <a:srgbClr val="FF6600"/>
                </a:solidFill>
                <a:latin typeface="Verdana" pitchFamily="34" charset="0"/>
                <a:ea typeface="Verds"/>
                <a:cs typeface="Verds"/>
              </a:rPr>
              <a:t>=</a:t>
            </a:r>
          </a:p>
        </p:txBody>
      </p:sp>
      <p:sp>
        <p:nvSpPr>
          <p:cNvPr id="598025" name="Text Box 9"/>
          <p:cNvSpPr txBox="1">
            <a:spLocks noChangeArrowheads="1"/>
          </p:cNvSpPr>
          <p:nvPr/>
        </p:nvSpPr>
        <p:spPr bwMode="auto">
          <a:xfrm>
            <a:off x="3059113" y="735013"/>
            <a:ext cx="2752725" cy="641350"/>
          </a:xfrm>
          <a:prstGeom prst="rect">
            <a:avLst/>
          </a:prstGeom>
          <a:noFill/>
          <a:ln w="9525">
            <a:noFill/>
            <a:miter lim="800000"/>
            <a:headEnd/>
            <a:tailEnd/>
          </a:ln>
          <a:effectLst/>
        </p:spPr>
        <p:txBody>
          <a:bodyPr wrap="none">
            <a:spAutoFit/>
          </a:bodyPr>
          <a:lstStyle/>
          <a:p>
            <a:r>
              <a:rPr lang="fr-FR" altLang="zh-CN" sz="3600">
                <a:latin typeface="Calibri" pitchFamily="34" charset="0"/>
              </a:rPr>
              <a:t>DFB</a:t>
            </a:r>
            <a:r>
              <a:rPr lang="zh-CN" altLang="fr-FR" sz="3600">
                <a:latin typeface="Calibri" pitchFamily="34" charset="0"/>
              </a:rPr>
              <a:t>渐进系列</a:t>
            </a:r>
          </a:p>
        </p:txBody>
      </p:sp>
      <p:sp>
        <p:nvSpPr>
          <p:cNvPr id="598026" name="Oval 10"/>
          <p:cNvSpPr>
            <a:spLocks noChangeArrowheads="1"/>
          </p:cNvSpPr>
          <p:nvPr/>
        </p:nvSpPr>
        <p:spPr bwMode="auto">
          <a:xfrm>
            <a:off x="1403350" y="2492375"/>
            <a:ext cx="2087563" cy="2016125"/>
          </a:xfrm>
          <a:prstGeom prst="ellipse">
            <a:avLst/>
          </a:prstGeom>
          <a:solidFill>
            <a:srgbClr val="DDDDDD"/>
          </a:solidFill>
          <a:ln w="19050">
            <a:solidFill>
              <a:schemeClr val="tx1"/>
            </a:solidFill>
            <a:round/>
            <a:headEnd/>
            <a:tailEnd/>
          </a:ln>
          <a:effectLst/>
        </p:spPr>
        <p:txBody>
          <a:bodyPr wrap="none" anchor="ctr"/>
          <a:lstStyle/>
          <a:p>
            <a:pPr algn="ctr"/>
            <a:endParaRPr lang="zh-CN" altLang="en-US">
              <a:effectLst>
                <a:outerShdw blurRad="38100" dist="38100" dir="2700000" algn="tl">
                  <a:srgbClr val="FFFFFF"/>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hlinkClick r:id="rId2" action="ppaction://hlinkfile"/>
          </p:cNvPr>
          <p:cNvPicPr>
            <a:picLocks noChangeAspect="1" noChangeArrowheads="1"/>
          </p:cNvPicPr>
          <p:nvPr/>
        </p:nvPicPr>
        <p:blipFill>
          <a:blip r:embed="rId3" cstate="print"/>
          <a:srcRect l="13121" t="34138" r="63688" b="32173"/>
          <a:stretch>
            <a:fillRect/>
          </a:stretch>
        </p:blipFill>
        <p:spPr bwMode="auto">
          <a:xfrm>
            <a:off x="3276600" y="381000"/>
            <a:ext cx="1981200" cy="2025185"/>
          </a:xfrm>
          <a:prstGeom prst="rect">
            <a:avLst/>
          </a:prstGeom>
          <a:noFill/>
          <a:ln w="9525">
            <a:noFill/>
            <a:miter lim="800000"/>
            <a:headEnd/>
            <a:tailEnd/>
          </a:ln>
          <a:effectLst/>
        </p:spPr>
      </p:pic>
      <p:sp>
        <p:nvSpPr>
          <p:cNvPr id="3" name="TextBox 2"/>
          <p:cNvSpPr txBox="1"/>
          <p:nvPr/>
        </p:nvSpPr>
        <p:spPr>
          <a:xfrm>
            <a:off x="762000" y="2819400"/>
            <a:ext cx="7772400" cy="2585323"/>
          </a:xfrm>
          <a:prstGeom prst="rect">
            <a:avLst/>
          </a:prstGeom>
          <a:noFill/>
        </p:spPr>
        <p:txBody>
          <a:bodyPr wrap="square" rtlCol="0">
            <a:spAutoFit/>
          </a:bodyPr>
          <a:lstStyle/>
          <a:p>
            <a:r>
              <a:rPr lang="zh-CN" altLang="en-US" sz="5400" b="1" dirty="0" smtClean="0">
                <a:solidFill>
                  <a:srgbClr val="FF9900"/>
                </a:solidFill>
              </a:rPr>
              <a:t>渐进多焦点镜片的发明者</a:t>
            </a:r>
            <a:endParaRPr lang="en-US" altLang="zh-CN" sz="5400" b="1" dirty="0" smtClean="0">
              <a:solidFill>
                <a:srgbClr val="FF9900"/>
              </a:solidFill>
            </a:endParaRPr>
          </a:p>
          <a:p>
            <a:r>
              <a:rPr lang="en-US" altLang="zh-CN" sz="5400" b="1" dirty="0" smtClean="0">
                <a:solidFill>
                  <a:srgbClr val="FF9900"/>
                </a:solidFill>
              </a:rPr>
              <a:t>       </a:t>
            </a:r>
            <a:r>
              <a:rPr lang="zh-CN" altLang="en-US" sz="5400" b="1" dirty="0" smtClean="0">
                <a:solidFill>
                  <a:srgbClr val="FF9900"/>
                </a:solidFill>
              </a:rPr>
              <a:t>始于</a:t>
            </a:r>
            <a:r>
              <a:rPr lang="en-US" altLang="zh-CN" sz="5400" b="1" dirty="0" smtClean="0">
                <a:solidFill>
                  <a:srgbClr val="FF9900"/>
                </a:solidFill>
              </a:rPr>
              <a:t>1959</a:t>
            </a:r>
            <a:r>
              <a:rPr lang="zh-CN" altLang="en-US" sz="5400" b="1" dirty="0" smtClean="0">
                <a:solidFill>
                  <a:srgbClr val="FF9900"/>
                </a:solidFill>
              </a:rPr>
              <a:t>年</a:t>
            </a:r>
            <a:endParaRPr lang="en-US" altLang="zh-CN" sz="5400" b="1" dirty="0" smtClean="0">
              <a:solidFill>
                <a:srgbClr val="FF9900"/>
              </a:solidFill>
            </a:endParaRPr>
          </a:p>
          <a:p>
            <a:r>
              <a:rPr lang="zh-CN" altLang="en-US" sz="5400" b="1" dirty="0" smtClean="0">
                <a:solidFill>
                  <a:srgbClr val="FF9900"/>
                </a:solidFill>
              </a:rPr>
              <a:t>    渐进镜片的领导者</a:t>
            </a:r>
            <a:endParaRPr lang="zh-CN" altLang="en-US" sz="5400" b="1" dirty="0">
              <a:solidFill>
                <a:srgbClr val="FF99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66" name="Picture 2"/>
          <p:cNvPicPr>
            <a:picLocks noGrp="1" noChangeAspect="1" noChangeArrowheads="1"/>
          </p:cNvPicPr>
          <p:nvPr>
            <p:ph sz="half" idx="4294967295"/>
          </p:nvPr>
        </p:nvPicPr>
        <p:blipFill>
          <a:blip r:embed="rId3" cstate="print"/>
          <a:srcRect/>
          <a:stretch>
            <a:fillRect/>
          </a:stretch>
        </p:blipFill>
        <p:spPr>
          <a:xfrm>
            <a:off x="3779838" y="2276475"/>
            <a:ext cx="2449512" cy="2305050"/>
          </a:xfrm>
          <a:noFill/>
        </p:spPr>
      </p:pic>
      <p:pic>
        <p:nvPicPr>
          <p:cNvPr id="600067" name="Picture 3"/>
          <p:cNvPicPr>
            <a:picLocks noChangeAspect="1" noChangeArrowheads="1"/>
          </p:cNvPicPr>
          <p:nvPr/>
        </p:nvPicPr>
        <p:blipFill>
          <a:blip r:embed="rId4" cstate="print"/>
          <a:srcRect/>
          <a:stretch>
            <a:fillRect/>
          </a:stretch>
        </p:blipFill>
        <p:spPr bwMode="auto">
          <a:xfrm>
            <a:off x="900113" y="2349500"/>
            <a:ext cx="2316162" cy="2179638"/>
          </a:xfrm>
          <a:prstGeom prst="rect">
            <a:avLst/>
          </a:prstGeom>
          <a:noFill/>
          <a:ln w="9525">
            <a:noFill/>
            <a:miter lim="800000"/>
            <a:headEnd/>
            <a:tailEnd/>
          </a:ln>
          <a:effectLst/>
        </p:spPr>
      </p:pic>
      <p:pic>
        <p:nvPicPr>
          <p:cNvPr id="600068" name="Picture 4"/>
          <p:cNvPicPr>
            <a:picLocks noChangeAspect="1" noChangeArrowheads="1"/>
          </p:cNvPicPr>
          <p:nvPr/>
        </p:nvPicPr>
        <p:blipFill>
          <a:blip r:embed="rId5" cstate="print"/>
          <a:srcRect/>
          <a:stretch>
            <a:fillRect/>
          </a:stretch>
        </p:blipFill>
        <p:spPr bwMode="auto">
          <a:xfrm>
            <a:off x="6900863" y="2276475"/>
            <a:ext cx="2243137" cy="2205038"/>
          </a:xfrm>
          <a:prstGeom prst="rect">
            <a:avLst/>
          </a:prstGeom>
          <a:noFill/>
          <a:ln w="9525">
            <a:noFill/>
            <a:miter lim="800000"/>
            <a:headEnd/>
            <a:tailEnd/>
          </a:ln>
          <a:effectLst/>
        </p:spPr>
      </p:pic>
      <p:sp>
        <p:nvSpPr>
          <p:cNvPr id="600069" name="Text Box 5"/>
          <p:cNvSpPr txBox="1">
            <a:spLocks noChangeArrowheads="1"/>
          </p:cNvSpPr>
          <p:nvPr/>
        </p:nvSpPr>
        <p:spPr bwMode="auto">
          <a:xfrm>
            <a:off x="1331913" y="4724400"/>
            <a:ext cx="2133600" cy="641350"/>
          </a:xfrm>
          <a:prstGeom prst="rect">
            <a:avLst/>
          </a:prstGeom>
          <a:noFill/>
          <a:ln w="9525">
            <a:noFill/>
            <a:miter lim="800000"/>
            <a:headEnd/>
            <a:tailEnd/>
          </a:ln>
          <a:effectLst/>
        </p:spPr>
        <p:txBody>
          <a:bodyPr>
            <a:spAutoFit/>
          </a:bodyPr>
          <a:lstStyle/>
          <a:p>
            <a:r>
              <a:rPr lang="fr-FR" b="1">
                <a:solidFill>
                  <a:srgbClr val="000066"/>
                </a:solidFill>
                <a:latin typeface="Calibri" pitchFamily="34" charset="0"/>
                <a:ea typeface="Verds"/>
                <a:cs typeface="Verds"/>
              </a:rPr>
              <a:t>Front Side Design</a:t>
            </a:r>
            <a:endParaRPr lang="fr-FR" altLang="zh-CN" b="1">
              <a:solidFill>
                <a:srgbClr val="000066"/>
              </a:solidFill>
              <a:latin typeface="Calibri" pitchFamily="34" charset="0"/>
              <a:ea typeface="Verds"/>
              <a:cs typeface="Verds"/>
            </a:endParaRPr>
          </a:p>
          <a:p>
            <a:r>
              <a:rPr lang="zh-CN" altLang="fr-FR" b="1">
                <a:solidFill>
                  <a:srgbClr val="000066"/>
                </a:solidFill>
                <a:latin typeface="Calibri" pitchFamily="34" charset="0"/>
                <a:ea typeface="Verds"/>
                <a:cs typeface="Verds"/>
              </a:rPr>
              <a:t>前表面设计</a:t>
            </a:r>
          </a:p>
        </p:txBody>
      </p:sp>
      <p:sp>
        <p:nvSpPr>
          <p:cNvPr id="600070" name="Text Box 6"/>
          <p:cNvSpPr txBox="1">
            <a:spLocks noChangeArrowheads="1"/>
          </p:cNvSpPr>
          <p:nvPr/>
        </p:nvSpPr>
        <p:spPr bwMode="auto">
          <a:xfrm>
            <a:off x="3851275" y="4797425"/>
            <a:ext cx="2916238" cy="641350"/>
          </a:xfrm>
          <a:prstGeom prst="rect">
            <a:avLst/>
          </a:prstGeom>
          <a:noFill/>
          <a:ln w="9525">
            <a:noFill/>
            <a:miter lim="800000"/>
            <a:headEnd/>
            <a:tailEnd/>
          </a:ln>
          <a:effectLst/>
        </p:spPr>
        <p:txBody>
          <a:bodyPr>
            <a:spAutoFit/>
          </a:bodyPr>
          <a:lstStyle/>
          <a:p>
            <a:r>
              <a:rPr lang="fr-FR" b="1">
                <a:solidFill>
                  <a:srgbClr val="000066"/>
                </a:solidFill>
                <a:latin typeface="Calibri" pitchFamily="34" charset="0"/>
                <a:ea typeface="Verds"/>
                <a:cs typeface="Verds"/>
              </a:rPr>
              <a:t>Complex Back Surface</a:t>
            </a:r>
            <a:endParaRPr lang="fr-FR" altLang="zh-CN" b="1">
              <a:solidFill>
                <a:srgbClr val="000066"/>
              </a:solidFill>
              <a:latin typeface="Calibri" pitchFamily="34" charset="0"/>
              <a:ea typeface="Verds"/>
              <a:cs typeface="Verds"/>
            </a:endParaRPr>
          </a:p>
          <a:p>
            <a:r>
              <a:rPr lang="zh-CN" altLang="fr-FR" b="1">
                <a:solidFill>
                  <a:srgbClr val="000066"/>
                </a:solidFill>
                <a:latin typeface="Calibri" pitchFamily="34" charset="0"/>
                <a:ea typeface="Verds"/>
                <a:cs typeface="Verds"/>
              </a:rPr>
              <a:t>复杂的后表面</a:t>
            </a:r>
          </a:p>
        </p:txBody>
      </p:sp>
      <p:sp>
        <p:nvSpPr>
          <p:cNvPr id="600071" name="Text Box 7"/>
          <p:cNvSpPr txBox="1">
            <a:spLocks noChangeArrowheads="1"/>
          </p:cNvSpPr>
          <p:nvPr/>
        </p:nvSpPr>
        <p:spPr bwMode="auto">
          <a:xfrm>
            <a:off x="6245225" y="4797425"/>
            <a:ext cx="2898775" cy="641350"/>
          </a:xfrm>
          <a:prstGeom prst="rect">
            <a:avLst/>
          </a:prstGeom>
          <a:noFill/>
          <a:ln w="9525">
            <a:noFill/>
            <a:miter lim="800000"/>
            <a:headEnd/>
            <a:tailEnd/>
          </a:ln>
          <a:effectLst/>
        </p:spPr>
        <p:txBody>
          <a:bodyPr>
            <a:spAutoFit/>
          </a:bodyPr>
          <a:lstStyle/>
          <a:p>
            <a:r>
              <a:rPr lang="fr-FR" b="1">
                <a:solidFill>
                  <a:srgbClr val="000066"/>
                </a:solidFill>
                <a:latin typeface="Calibri" pitchFamily="34" charset="0"/>
                <a:ea typeface="Verds"/>
                <a:cs typeface="Verds"/>
              </a:rPr>
              <a:t>Original design preserved</a:t>
            </a:r>
            <a:endParaRPr lang="fr-FR" altLang="zh-CN" b="1">
              <a:solidFill>
                <a:srgbClr val="000066"/>
              </a:solidFill>
              <a:latin typeface="Calibri" pitchFamily="34" charset="0"/>
              <a:ea typeface="Verds"/>
              <a:cs typeface="Verds"/>
            </a:endParaRPr>
          </a:p>
          <a:p>
            <a:r>
              <a:rPr lang="zh-CN" altLang="fr-FR" b="1">
                <a:solidFill>
                  <a:srgbClr val="000066"/>
                </a:solidFill>
                <a:latin typeface="Calibri" pitchFamily="34" charset="0"/>
                <a:ea typeface="Verds"/>
                <a:cs typeface="Verds"/>
              </a:rPr>
              <a:t>维持最初的设计</a:t>
            </a:r>
          </a:p>
        </p:txBody>
      </p:sp>
      <p:sp>
        <p:nvSpPr>
          <p:cNvPr id="600072" name="Text Box 8"/>
          <p:cNvSpPr txBox="1">
            <a:spLocks noChangeArrowheads="1"/>
          </p:cNvSpPr>
          <p:nvPr/>
        </p:nvSpPr>
        <p:spPr bwMode="auto">
          <a:xfrm>
            <a:off x="3132138" y="2997200"/>
            <a:ext cx="581025" cy="641350"/>
          </a:xfrm>
          <a:prstGeom prst="rect">
            <a:avLst/>
          </a:prstGeom>
          <a:noFill/>
          <a:ln w="9525">
            <a:noFill/>
            <a:miter lim="800000"/>
            <a:headEnd/>
            <a:tailEnd/>
          </a:ln>
          <a:effectLst/>
        </p:spPr>
        <p:txBody>
          <a:bodyPr wrap="none">
            <a:spAutoFit/>
          </a:bodyPr>
          <a:lstStyle/>
          <a:p>
            <a:r>
              <a:rPr lang="fr-FR" sz="3600" b="1">
                <a:solidFill>
                  <a:srgbClr val="FF6600"/>
                </a:solidFill>
                <a:latin typeface="Verdana" pitchFamily="34" charset="0"/>
                <a:ea typeface="Verds"/>
                <a:cs typeface="Verds"/>
              </a:rPr>
              <a:t>+</a:t>
            </a:r>
          </a:p>
        </p:txBody>
      </p:sp>
      <p:sp>
        <p:nvSpPr>
          <p:cNvPr id="600073" name="Text Box 9"/>
          <p:cNvSpPr txBox="1">
            <a:spLocks noChangeArrowheads="1"/>
          </p:cNvSpPr>
          <p:nvPr/>
        </p:nvSpPr>
        <p:spPr bwMode="auto">
          <a:xfrm>
            <a:off x="6300788" y="2997200"/>
            <a:ext cx="581025" cy="641350"/>
          </a:xfrm>
          <a:prstGeom prst="rect">
            <a:avLst/>
          </a:prstGeom>
          <a:noFill/>
          <a:ln w="9525">
            <a:noFill/>
            <a:miter lim="800000"/>
            <a:headEnd/>
            <a:tailEnd/>
          </a:ln>
          <a:effectLst/>
        </p:spPr>
        <p:txBody>
          <a:bodyPr wrap="none">
            <a:spAutoFit/>
          </a:bodyPr>
          <a:lstStyle/>
          <a:p>
            <a:r>
              <a:rPr lang="fr-FR" sz="3600" b="1">
                <a:solidFill>
                  <a:srgbClr val="FF6600"/>
                </a:solidFill>
                <a:latin typeface="Verdana" pitchFamily="34" charset="0"/>
                <a:ea typeface="Verds"/>
                <a:cs typeface="Verds"/>
              </a:rPr>
              <a:t>=</a:t>
            </a:r>
          </a:p>
        </p:txBody>
      </p:sp>
      <p:sp>
        <p:nvSpPr>
          <p:cNvPr id="600074" name="Text Box 10"/>
          <p:cNvSpPr txBox="1">
            <a:spLocks noChangeArrowheads="1"/>
          </p:cNvSpPr>
          <p:nvPr/>
        </p:nvSpPr>
        <p:spPr bwMode="auto">
          <a:xfrm>
            <a:off x="3059113" y="735013"/>
            <a:ext cx="2708275" cy="641350"/>
          </a:xfrm>
          <a:prstGeom prst="rect">
            <a:avLst/>
          </a:prstGeom>
          <a:noFill/>
          <a:ln w="9525">
            <a:noFill/>
            <a:miter lim="800000"/>
            <a:headEnd/>
            <a:tailEnd/>
          </a:ln>
          <a:effectLst/>
        </p:spPr>
        <p:txBody>
          <a:bodyPr wrap="none">
            <a:spAutoFit/>
          </a:bodyPr>
          <a:lstStyle/>
          <a:p>
            <a:r>
              <a:rPr lang="fr-FR" altLang="zh-CN" sz="3600">
                <a:latin typeface="Calibri" pitchFamily="34" charset="0"/>
              </a:rPr>
              <a:t>360</a:t>
            </a:r>
            <a:r>
              <a:rPr lang="zh-CN" altLang="fr-FR" sz="3600">
                <a:latin typeface="Calibri" pitchFamily="34" charset="0"/>
              </a:rPr>
              <a:t>渐进系列</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602115" name="Rectangle 3"/>
          <p:cNvSpPr>
            <a:spLocks noGrp="1"/>
          </p:cNvSpPr>
          <p:nvPr>
            <p:ph type="body" idx="4294967295"/>
          </p:nvPr>
        </p:nvSpPr>
        <p:spPr>
          <a:xfrm>
            <a:off x="395288" y="685800"/>
            <a:ext cx="8748712" cy="655638"/>
          </a:xfrm>
        </p:spPr>
        <p:txBody>
          <a:bodyPr/>
          <a:lstStyle/>
          <a:p>
            <a:pPr marL="282575" indent="-282575">
              <a:buFont typeface="Arial" pitchFamily="34" charset="0"/>
              <a:buNone/>
            </a:pPr>
            <a:r>
              <a:rPr lang="en-US" altLang="zh-CN" sz="2800" b="1" smtClean="0">
                <a:effectLst>
                  <a:outerShdw blurRad="38100" dist="38100" dir="2700000" algn="tl">
                    <a:srgbClr val="C0C0C0"/>
                  </a:outerShdw>
                </a:effectLst>
              </a:rPr>
              <a:t>360</a:t>
            </a:r>
            <a:r>
              <a:rPr lang="zh-CN" altLang="en-US" sz="2800" b="1" smtClean="0">
                <a:effectLst>
                  <a:outerShdw blurRad="38100" dist="38100" dir="2700000" algn="tl">
                    <a:srgbClr val="C0C0C0"/>
                  </a:outerShdw>
                </a:effectLst>
              </a:rPr>
              <a:t>双面设计让设计者可以同时解决失焦和失真</a:t>
            </a:r>
          </a:p>
        </p:txBody>
      </p:sp>
      <p:grpSp>
        <p:nvGrpSpPr>
          <p:cNvPr id="2" name="Group 4"/>
          <p:cNvGrpSpPr>
            <a:grpSpLocks/>
          </p:cNvGrpSpPr>
          <p:nvPr/>
        </p:nvGrpSpPr>
        <p:grpSpPr bwMode="auto">
          <a:xfrm>
            <a:off x="457200" y="2895600"/>
            <a:ext cx="2743200" cy="2090738"/>
            <a:chOff x="288" y="1824"/>
            <a:chExt cx="1728" cy="1317"/>
          </a:xfrm>
        </p:grpSpPr>
        <p:graphicFrame>
          <p:nvGraphicFramePr>
            <p:cNvPr id="602117" name="Object 5"/>
            <p:cNvGraphicFramePr>
              <a:graphicFrameLocks noChangeAspect="1"/>
            </p:cNvGraphicFramePr>
            <p:nvPr/>
          </p:nvGraphicFramePr>
          <p:xfrm>
            <a:off x="288" y="1824"/>
            <a:ext cx="1728" cy="1296"/>
          </p:xfrm>
          <a:graphic>
            <a:graphicData uri="http://schemas.openxmlformats.org/presentationml/2006/ole">
              <p:oleObj spid="_x0000_s429059" name="PHOTO-PAINT" r:id="rId4" imgW="2742857" imgH="2057143" progId="">
                <p:embed/>
              </p:oleObj>
            </a:graphicData>
          </a:graphic>
        </p:graphicFrame>
        <p:sp>
          <p:nvSpPr>
            <p:cNvPr id="602118" name="Text Box 6"/>
            <p:cNvSpPr txBox="1">
              <a:spLocks noChangeArrowheads="1"/>
            </p:cNvSpPr>
            <p:nvPr/>
          </p:nvSpPr>
          <p:spPr bwMode="auto">
            <a:xfrm>
              <a:off x="378" y="2815"/>
              <a:ext cx="1598" cy="326"/>
            </a:xfrm>
            <a:prstGeom prst="rect">
              <a:avLst/>
            </a:prstGeom>
            <a:noFill/>
            <a:ln w="9525">
              <a:noFill/>
              <a:miter lim="800000"/>
              <a:headEnd/>
              <a:tailEnd/>
            </a:ln>
            <a:effectLst/>
          </p:spPr>
          <p:txBody>
            <a:bodyPr wrap="none">
              <a:spAutoFit/>
            </a:bodyPr>
            <a:lstStyle/>
            <a:p>
              <a:r>
                <a:rPr lang="en-US" altLang="zh-CN" sz="1400" b="1">
                  <a:solidFill>
                    <a:schemeClr val="bg1"/>
                  </a:solidFill>
                  <a:latin typeface="Verdana" pitchFamily="34" charset="0"/>
                </a:rPr>
                <a:t>Patient's Blurred Vision</a:t>
              </a:r>
            </a:p>
            <a:p>
              <a:r>
                <a:rPr lang="zh-CN" altLang="en-US" sz="1400" b="1">
                  <a:solidFill>
                    <a:schemeClr val="bg1"/>
                  </a:solidFill>
                  <a:latin typeface="Verdana" pitchFamily="34" charset="0"/>
                </a:rPr>
                <a:t>患者模糊的视力</a:t>
              </a:r>
            </a:p>
          </p:txBody>
        </p:sp>
      </p:grpSp>
      <p:grpSp>
        <p:nvGrpSpPr>
          <p:cNvPr id="3" name="Group 7"/>
          <p:cNvGrpSpPr>
            <a:grpSpLocks/>
          </p:cNvGrpSpPr>
          <p:nvPr/>
        </p:nvGrpSpPr>
        <p:grpSpPr bwMode="auto">
          <a:xfrm>
            <a:off x="3290888" y="1905000"/>
            <a:ext cx="2862262" cy="2057400"/>
            <a:chOff x="2073" y="1200"/>
            <a:chExt cx="1803" cy="1296"/>
          </a:xfrm>
        </p:grpSpPr>
        <p:graphicFrame>
          <p:nvGraphicFramePr>
            <p:cNvPr id="602120" name="Object 8"/>
            <p:cNvGraphicFramePr>
              <a:graphicFrameLocks noChangeAspect="1"/>
            </p:cNvGraphicFramePr>
            <p:nvPr/>
          </p:nvGraphicFramePr>
          <p:xfrm>
            <a:off x="2073" y="1200"/>
            <a:ext cx="1728" cy="1296"/>
          </p:xfrm>
          <a:graphic>
            <a:graphicData uri="http://schemas.openxmlformats.org/presentationml/2006/ole">
              <p:oleObj spid="_x0000_s429058" name="PHOTO-PAINT" r:id="rId5" imgW="2742857" imgH="2057143" progId="">
                <p:embed/>
              </p:oleObj>
            </a:graphicData>
          </a:graphic>
        </p:graphicFrame>
        <p:sp>
          <p:nvSpPr>
            <p:cNvPr id="602121" name="Text Box 9"/>
            <p:cNvSpPr txBox="1">
              <a:spLocks noChangeArrowheads="1"/>
            </p:cNvSpPr>
            <p:nvPr/>
          </p:nvSpPr>
          <p:spPr bwMode="auto">
            <a:xfrm>
              <a:off x="2121" y="2131"/>
              <a:ext cx="1755" cy="326"/>
            </a:xfrm>
            <a:prstGeom prst="rect">
              <a:avLst/>
            </a:prstGeom>
            <a:noFill/>
            <a:ln w="9525">
              <a:noFill/>
              <a:miter lim="800000"/>
              <a:headEnd/>
              <a:tailEnd/>
            </a:ln>
            <a:effectLst/>
          </p:spPr>
          <p:txBody>
            <a:bodyPr wrap="none">
              <a:spAutoFit/>
            </a:bodyPr>
            <a:lstStyle/>
            <a:p>
              <a:r>
                <a:rPr lang="en-US" altLang="zh-CN" sz="1400" b="1">
                  <a:solidFill>
                    <a:schemeClr val="bg1"/>
                  </a:solidFill>
                  <a:latin typeface="Verdana" pitchFamily="34" charset="0"/>
                </a:rPr>
                <a:t>Management of Distortion</a:t>
              </a:r>
            </a:p>
            <a:p>
              <a:r>
                <a:rPr lang="zh-CN" altLang="en-US" sz="1400" b="1">
                  <a:solidFill>
                    <a:schemeClr val="bg1"/>
                  </a:solidFill>
                  <a:latin typeface="Verdana" pitchFamily="34" charset="0"/>
                </a:rPr>
                <a:t>失真处理</a:t>
              </a:r>
            </a:p>
          </p:txBody>
        </p:sp>
      </p:grpSp>
      <p:grpSp>
        <p:nvGrpSpPr>
          <p:cNvPr id="4" name="Group 10"/>
          <p:cNvGrpSpPr>
            <a:grpSpLocks/>
          </p:cNvGrpSpPr>
          <p:nvPr/>
        </p:nvGrpSpPr>
        <p:grpSpPr bwMode="auto">
          <a:xfrm>
            <a:off x="3290888" y="4089400"/>
            <a:ext cx="2746375" cy="2058988"/>
            <a:chOff x="2073" y="2576"/>
            <a:chExt cx="1730" cy="1297"/>
          </a:xfrm>
        </p:grpSpPr>
        <p:pic>
          <p:nvPicPr>
            <p:cNvPr id="602123" name="Picture 11" descr="distortion sm"/>
            <p:cNvPicPr>
              <a:picLocks noChangeAspect="1" noChangeArrowheads="1"/>
            </p:cNvPicPr>
            <p:nvPr/>
          </p:nvPicPr>
          <p:blipFill>
            <a:blip r:embed="rId6" cstate="print"/>
            <a:srcRect/>
            <a:stretch>
              <a:fillRect/>
            </a:stretch>
          </p:blipFill>
          <p:spPr bwMode="auto">
            <a:xfrm>
              <a:off x="2073" y="2576"/>
              <a:ext cx="1730" cy="1297"/>
            </a:xfrm>
            <a:prstGeom prst="rect">
              <a:avLst/>
            </a:prstGeom>
            <a:noFill/>
          </p:spPr>
        </p:pic>
        <p:sp>
          <p:nvSpPr>
            <p:cNvPr id="602124" name="Text Box 12"/>
            <p:cNvSpPr txBox="1">
              <a:spLocks noChangeArrowheads="1"/>
            </p:cNvSpPr>
            <p:nvPr/>
          </p:nvSpPr>
          <p:spPr bwMode="auto">
            <a:xfrm>
              <a:off x="2158" y="3503"/>
              <a:ext cx="1490" cy="326"/>
            </a:xfrm>
            <a:prstGeom prst="rect">
              <a:avLst/>
            </a:prstGeom>
            <a:noFill/>
            <a:ln w="9525">
              <a:noFill/>
              <a:miter lim="800000"/>
              <a:headEnd/>
              <a:tailEnd/>
            </a:ln>
            <a:effectLst/>
          </p:spPr>
          <p:txBody>
            <a:bodyPr wrap="none">
              <a:spAutoFit/>
            </a:bodyPr>
            <a:lstStyle/>
            <a:p>
              <a:r>
                <a:rPr lang="en-US" altLang="zh-CN" sz="1400" b="1">
                  <a:solidFill>
                    <a:schemeClr val="bg1"/>
                  </a:solidFill>
                  <a:latin typeface="Verdana" pitchFamily="34" charset="0"/>
                </a:rPr>
                <a:t>Management of Focus</a:t>
              </a:r>
            </a:p>
            <a:p>
              <a:r>
                <a:rPr lang="zh-CN" altLang="en-US" sz="1400" b="1">
                  <a:solidFill>
                    <a:schemeClr val="bg1"/>
                  </a:solidFill>
                  <a:latin typeface="Verdana" pitchFamily="34" charset="0"/>
                </a:rPr>
                <a:t>聚焦处理</a:t>
              </a:r>
            </a:p>
          </p:txBody>
        </p:sp>
      </p:grpSp>
      <p:grpSp>
        <p:nvGrpSpPr>
          <p:cNvPr id="5" name="Group 13"/>
          <p:cNvGrpSpPr>
            <a:grpSpLocks/>
          </p:cNvGrpSpPr>
          <p:nvPr/>
        </p:nvGrpSpPr>
        <p:grpSpPr bwMode="auto">
          <a:xfrm>
            <a:off x="6122988" y="2895600"/>
            <a:ext cx="2747962" cy="2060575"/>
            <a:chOff x="3857" y="1824"/>
            <a:chExt cx="1731" cy="1298"/>
          </a:xfrm>
        </p:grpSpPr>
        <p:pic>
          <p:nvPicPr>
            <p:cNvPr id="602126" name="Picture 14" descr="DDV sm"/>
            <p:cNvPicPr>
              <a:picLocks noChangeAspect="1" noChangeArrowheads="1"/>
            </p:cNvPicPr>
            <p:nvPr/>
          </p:nvPicPr>
          <p:blipFill>
            <a:blip r:embed="rId7" cstate="print"/>
            <a:srcRect/>
            <a:stretch>
              <a:fillRect/>
            </a:stretch>
          </p:blipFill>
          <p:spPr bwMode="auto">
            <a:xfrm>
              <a:off x="3857" y="1824"/>
              <a:ext cx="1731" cy="1298"/>
            </a:xfrm>
            <a:prstGeom prst="rect">
              <a:avLst/>
            </a:prstGeom>
            <a:noFill/>
          </p:spPr>
        </p:pic>
        <p:sp>
          <p:nvSpPr>
            <p:cNvPr id="602127" name="Text Box 15"/>
            <p:cNvSpPr txBox="1">
              <a:spLocks noChangeArrowheads="1"/>
            </p:cNvSpPr>
            <p:nvPr/>
          </p:nvSpPr>
          <p:spPr bwMode="auto">
            <a:xfrm>
              <a:off x="4050" y="2737"/>
              <a:ext cx="1460" cy="326"/>
            </a:xfrm>
            <a:prstGeom prst="rect">
              <a:avLst/>
            </a:prstGeom>
            <a:noFill/>
            <a:ln w="9525">
              <a:noFill/>
              <a:miter lim="800000"/>
              <a:headEnd/>
              <a:tailEnd/>
            </a:ln>
            <a:effectLst/>
          </p:spPr>
          <p:txBody>
            <a:bodyPr wrap="none">
              <a:spAutoFit/>
            </a:bodyPr>
            <a:lstStyle/>
            <a:p>
              <a:r>
                <a:rPr lang="en-US" altLang="zh-CN" sz="1400" b="1">
                  <a:solidFill>
                    <a:schemeClr val="bg1"/>
                  </a:solidFill>
                  <a:latin typeface="Verdana" pitchFamily="34" charset="0"/>
                </a:rPr>
                <a:t>Controlled Correction</a:t>
              </a:r>
            </a:p>
            <a:p>
              <a:r>
                <a:rPr lang="zh-CN" altLang="en-US" sz="1400" b="1">
                  <a:solidFill>
                    <a:schemeClr val="bg1"/>
                  </a:solidFill>
                  <a:latin typeface="Verdana" pitchFamily="34" charset="0"/>
                </a:rPr>
                <a:t>控制修正</a:t>
              </a:r>
            </a:p>
          </p:txBody>
        </p:sp>
      </p:grpSp>
      <p:sp>
        <p:nvSpPr>
          <p:cNvPr id="602128" name="Text Box 16"/>
          <p:cNvSpPr txBox="1">
            <a:spLocks noChangeArrowheads="1"/>
          </p:cNvSpPr>
          <p:nvPr/>
        </p:nvSpPr>
        <p:spPr bwMode="auto">
          <a:xfrm>
            <a:off x="6248400" y="4914900"/>
            <a:ext cx="2895600" cy="641350"/>
          </a:xfrm>
          <a:prstGeom prst="rect">
            <a:avLst/>
          </a:prstGeom>
          <a:noFill/>
          <a:ln w="9525">
            <a:noFill/>
            <a:miter lim="800000"/>
            <a:headEnd/>
            <a:tailEnd/>
          </a:ln>
          <a:effectLst/>
        </p:spPr>
        <p:txBody>
          <a:bodyPr>
            <a:spAutoFit/>
          </a:bodyPr>
          <a:lstStyle/>
          <a:p>
            <a:r>
              <a:rPr lang="zh-CN" altLang="en-US" b="1">
                <a:solidFill>
                  <a:srgbClr val="0033CC"/>
                </a:solidFill>
                <a:latin typeface="Calibri" pitchFamily="34" charset="0"/>
              </a:rPr>
              <a:t>双表面可被用来同时控制聚焦和失真</a:t>
            </a:r>
            <a:r>
              <a:rPr lang="en-US" altLang="zh-CN" b="1">
                <a:solidFill>
                  <a:srgbClr val="0033CC"/>
                </a:solidFill>
                <a:latin typeface="Calibri" pitchFamily="34" charset="0"/>
              </a:rPr>
              <a:t>……</a:t>
            </a:r>
          </a:p>
        </p:txBody>
      </p:sp>
      <p:sp>
        <p:nvSpPr>
          <p:cNvPr id="602129" name="AutoShape 17"/>
          <p:cNvSpPr>
            <a:spLocks noChangeArrowheads="1"/>
          </p:cNvSpPr>
          <p:nvPr/>
        </p:nvSpPr>
        <p:spPr bwMode="auto">
          <a:xfrm rot="-993424">
            <a:off x="2619375" y="2514600"/>
            <a:ext cx="762000" cy="609600"/>
          </a:xfrm>
          <a:prstGeom prst="rightArrow">
            <a:avLst>
              <a:gd name="adj1" fmla="val 50000"/>
              <a:gd name="adj2" fmla="val 58333"/>
            </a:avLst>
          </a:prstGeom>
          <a:solidFill>
            <a:srgbClr val="0033CC"/>
          </a:solidFill>
          <a:ln w="9525">
            <a:noFill/>
            <a:miter lim="800000"/>
            <a:headEnd/>
            <a:tailEnd/>
          </a:ln>
          <a:effectLst/>
        </p:spPr>
        <p:txBody>
          <a:bodyPr wrap="none" anchor="ctr"/>
          <a:lstStyle/>
          <a:p>
            <a:endParaRPr lang="zh-CN" altLang="en-US"/>
          </a:p>
        </p:txBody>
      </p:sp>
      <p:sp>
        <p:nvSpPr>
          <p:cNvPr id="602130" name="AutoShape 18"/>
          <p:cNvSpPr>
            <a:spLocks noChangeArrowheads="1"/>
          </p:cNvSpPr>
          <p:nvPr/>
        </p:nvSpPr>
        <p:spPr bwMode="auto">
          <a:xfrm rot="1241727">
            <a:off x="2924175" y="4267200"/>
            <a:ext cx="762000" cy="609600"/>
          </a:xfrm>
          <a:prstGeom prst="rightArrow">
            <a:avLst>
              <a:gd name="adj1" fmla="val 50000"/>
              <a:gd name="adj2" fmla="val 58333"/>
            </a:avLst>
          </a:prstGeom>
          <a:solidFill>
            <a:srgbClr val="0033CC"/>
          </a:solidFill>
          <a:ln w="9525">
            <a:noFill/>
            <a:miter lim="800000"/>
            <a:headEnd/>
            <a:tailEnd/>
          </a:ln>
          <a:effectLst/>
        </p:spPr>
        <p:txBody>
          <a:bodyPr wrap="none" anchor="ctr"/>
          <a:lstStyle/>
          <a:p>
            <a:endParaRPr lang="zh-CN" altLang="en-US"/>
          </a:p>
        </p:txBody>
      </p:sp>
      <p:sp>
        <p:nvSpPr>
          <p:cNvPr id="602131" name="AutoShape 19"/>
          <p:cNvSpPr>
            <a:spLocks noChangeArrowheads="1"/>
          </p:cNvSpPr>
          <p:nvPr/>
        </p:nvSpPr>
        <p:spPr bwMode="auto">
          <a:xfrm rot="1321383">
            <a:off x="5743575" y="2819400"/>
            <a:ext cx="762000" cy="609600"/>
          </a:xfrm>
          <a:prstGeom prst="rightArrow">
            <a:avLst>
              <a:gd name="adj1" fmla="val 50000"/>
              <a:gd name="adj2" fmla="val 58333"/>
            </a:avLst>
          </a:prstGeom>
          <a:solidFill>
            <a:srgbClr val="0033CC"/>
          </a:solidFill>
          <a:ln w="9525">
            <a:noFill/>
            <a:miter lim="800000"/>
            <a:headEnd/>
            <a:tailEnd/>
          </a:ln>
          <a:effectLst/>
        </p:spPr>
        <p:txBody>
          <a:bodyPr wrap="none" anchor="ctr"/>
          <a:lstStyle/>
          <a:p>
            <a:endParaRPr lang="zh-CN" altLang="en-US"/>
          </a:p>
        </p:txBody>
      </p:sp>
      <p:sp>
        <p:nvSpPr>
          <p:cNvPr id="602132" name="AutoShape 20"/>
          <p:cNvSpPr>
            <a:spLocks noChangeArrowheads="1"/>
          </p:cNvSpPr>
          <p:nvPr/>
        </p:nvSpPr>
        <p:spPr bwMode="auto">
          <a:xfrm rot="-829186">
            <a:off x="5743575" y="4572000"/>
            <a:ext cx="762000" cy="609600"/>
          </a:xfrm>
          <a:prstGeom prst="rightArrow">
            <a:avLst>
              <a:gd name="adj1" fmla="val 50000"/>
              <a:gd name="adj2" fmla="val 58333"/>
            </a:avLst>
          </a:prstGeom>
          <a:solidFill>
            <a:srgbClr val="0033CC"/>
          </a:solidFill>
          <a:ln w="9525">
            <a:noFill/>
            <a:miter lim="800000"/>
            <a:headEnd/>
            <a:tailEnd/>
          </a:ln>
          <a:effectLst/>
        </p:spPr>
        <p:txBody>
          <a:bodyPr wrap="none" anchor="ctr"/>
          <a:lstStyle/>
          <a:p>
            <a:endParaRPr lang="zh-CN" altLang="en-US"/>
          </a:p>
        </p:txBody>
      </p:sp>
      <p:sp>
        <p:nvSpPr>
          <p:cNvPr id="602133" name="Text Box 21"/>
          <p:cNvSpPr txBox="1">
            <a:spLocks noChangeArrowheads="1"/>
          </p:cNvSpPr>
          <p:nvPr/>
        </p:nvSpPr>
        <p:spPr bwMode="auto">
          <a:xfrm>
            <a:off x="228600" y="4891088"/>
            <a:ext cx="3186113" cy="641350"/>
          </a:xfrm>
          <a:prstGeom prst="rect">
            <a:avLst/>
          </a:prstGeom>
          <a:noFill/>
          <a:ln w="9525">
            <a:noFill/>
            <a:miter lim="800000"/>
            <a:headEnd/>
            <a:tailEnd/>
          </a:ln>
          <a:effectLst/>
        </p:spPr>
        <p:txBody>
          <a:bodyPr>
            <a:spAutoFit/>
          </a:bodyPr>
          <a:lstStyle/>
          <a:p>
            <a:r>
              <a:rPr lang="zh-CN" altLang="en-US" b="1">
                <a:solidFill>
                  <a:srgbClr val="0033CC"/>
                </a:solidFill>
                <a:latin typeface="Calibri" pitchFamily="34" charset="0"/>
              </a:rPr>
              <a:t>一个表面可以控制聚焦或者失真（通常是两者折中解决）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2115">
                                            <p:bg/>
                                          </p:spTgt>
                                        </p:tgtEl>
                                        <p:attrNameLst>
                                          <p:attrName>style.visibility</p:attrName>
                                        </p:attrNameLst>
                                      </p:cBhvr>
                                      <p:to>
                                        <p:strVal val="visible"/>
                                      </p:to>
                                    </p:set>
                                    <p:animEffect transition="in" filter="fade">
                                      <p:cBhvr>
                                        <p:cTn id="7" dur="2000"/>
                                        <p:tgtEl>
                                          <p:spTgt spid="60211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2115">
                                            <p:txEl>
                                              <p:pRg st="0" end="0"/>
                                            </p:txEl>
                                          </p:spTgt>
                                        </p:tgtEl>
                                        <p:attrNameLst>
                                          <p:attrName>style.visibility</p:attrName>
                                        </p:attrNameLst>
                                      </p:cBhvr>
                                      <p:to>
                                        <p:strVal val="visible"/>
                                      </p:to>
                                    </p:set>
                                    <p:animEffect transition="in" filter="fade">
                                      <p:cBhvr>
                                        <p:cTn id="12" dur="2000"/>
                                        <p:tgtEl>
                                          <p:spTgt spid="602115">
                                            <p:txEl>
                                              <p:pRg st="0" end="0"/>
                                            </p:txEl>
                                          </p:spTgt>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602133"/>
                                        </p:tgtEl>
                                        <p:attrNameLst>
                                          <p:attrName>style.visibility</p:attrName>
                                        </p:attrNameLst>
                                      </p:cBhvr>
                                      <p:to>
                                        <p:strVal val="visible"/>
                                      </p:to>
                                    </p:set>
                                    <p:animEffect transition="in" filter="fade">
                                      <p:cBhvr>
                                        <p:cTn id="15" dur="2000"/>
                                        <p:tgtEl>
                                          <p:spTgt spid="602133"/>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02129"/>
                                        </p:tgtEl>
                                        <p:attrNameLst>
                                          <p:attrName>style.visibility</p:attrName>
                                        </p:attrNameLst>
                                      </p:cBhvr>
                                      <p:to>
                                        <p:strVal val="visible"/>
                                      </p:to>
                                    </p:set>
                                    <p:animEffect transition="in" filter="fade">
                                      <p:cBhvr>
                                        <p:cTn id="18" dur="2000"/>
                                        <p:tgtEl>
                                          <p:spTgt spid="602129"/>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602130"/>
                                        </p:tgtEl>
                                        <p:attrNameLst>
                                          <p:attrName>style.visibility</p:attrName>
                                        </p:attrNameLst>
                                      </p:cBhvr>
                                      <p:to>
                                        <p:strVal val="visible"/>
                                      </p:to>
                                    </p:set>
                                    <p:animEffect transition="in" filter="fade">
                                      <p:cBhvr>
                                        <p:cTn id="21" dur="2000"/>
                                        <p:tgtEl>
                                          <p:spTgt spid="602130"/>
                                        </p:tgtEl>
                                      </p:cBhvr>
                                    </p:animEffect>
                                  </p:childTnLst>
                                </p:cTn>
                              </p:par>
                              <p:par>
                                <p:cTn id="22" presetID="10" presetClass="entr" presetSubtype="0" fill="hold" grpId="0" nodeType="withEffect">
                                  <p:stCondLst>
                                    <p:cond delay="4500"/>
                                  </p:stCondLst>
                                  <p:childTnLst>
                                    <p:set>
                                      <p:cBhvr>
                                        <p:cTn id="23" dur="1" fill="hold">
                                          <p:stCondLst>
                                            <p:cond delay="0"/>
                                          </p:stCondLst>
                                        </p:cTn>
                                        <p:tgtEl>
                                          <p:spTgt spid="602128"/>
                                        </p:tgtEl>
                                        <p:attrNameLst>
                                          <p:attrName>style.visibility</p:attrName>
                                        </p:attrNameLst>
                                      </p:cBhvr>
                                      <p:to>
                                        <p:strVal val="visible"/>
                                      </p:to>
                                    </p:set>
                                    <p:animEffect transition="in" filter="fade">
                                      <p:cBhvr>
                                        <p:cTn id="24" dur="2000"/>
                                        <p:tgtEl>
                                          <p:spTgt spid="602128"/>
                                        </p:tgtEl>
                                      </p:cBhvr>
                                    </p:animEffect>
                                  </p:childTnLst>
                                </p:cTn>
                              </p:par>
                              <p:par>
                                <p:cTn id="25" presetID="10" presetClass="entr" presetSubtype="0" fill="hold" grpId="0" nodeType="withEffect">
                                  <p:stCondLst>
                                    <p:cond delay="5000"/>
                                  </p:stCondLst>
                                  <p:childTnLst>
                                    <p:set>
                                      <p:cBhvr>
                                        <p:cTn id="26" dur="1" fill="hold">
                                          <p:stCondLst>
                                            <p:cond delay="0"/>
                                          </p:stCondLst>
                                        </p:cTn>
                                        <p:tgtEl>
                                          <p:spTgt spid="602132"/>
                                        </p:tgtEl>
                                        <p:attrNameLst>
                                          <p:attrName>style.visibility</p:attrName>
                                        </p:attrNameLst>
                                      </p:cBhvr>
                                      <p:to>
                                        <p:strVal val="visible"/>
                                      </p:to>
                                    </p:set>
                                    <p:animEffect transition="in" filter="fade">
                                      <p:cBhvr>
                                        <p:cTn id="27" dur="2000"/>
                                        <p:tgtEl>
                                          <p:spTgt spid="602132"/>
                                        </p:tgtEl>
                                      </p:cBhvr>
                                    </p:animEffect>
                                  </p:childTnLst>
                                </p:cTn>
                              </p:par>
                              <p:par>
                                <p:cTn id="28" presetID="10" presetClass="entr" presetSubtype="0" fill="hold" grpId="0" nodeType="withEffect">
                                  <p:stCondLst>
                                    <p:cond delay="5000"/>
                                  </p:stCondLst>
                                  <p:childTnLst>
                                    <p:set>
                                      <p:cBhvr>
                                        <p:cTn id="29" dur="1" fill="hold">
                                          <p:stCondLst>
                                            <p:cond delay="0"/>
                                          </p:stCondLst>
                                        </p:cTn>
                                        <p:tgtEl>
                                          <p:spTgt spid="602131"/>
                                        </p:tgtEl>
                                        <p:attrNameLst>
                                          <p:attrName>style.visibility</p:attrName>
                                        </p:attrNameLst>
                                      </p:cBhvr>
                                      <p:to>
                                        <p:strVal val="visible"/>
                                      </p:to>
                                    </p:set>
                                    <p:animEffect transition="in" filter="fade">
                                      <p:cBhvr>
                                        <p:cTn id="30" dur="2000"/>
                                        <p:tgtEl>
                                          <p:spTgt spid="602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build="p" animBg="1"/>
      <p:bldP spid="602128" grpId="0"/>
      <p:bldP spid="602129" grpId="0" animBg="1"/>
      <p:bldP spid="602130" grpId="0" animBg="1"/>
      <p:bldP spid="602131" grpId="0" animBg="1"/>
      <p:bldP spid="602132" grpId="0" animBg="1"/>
      <p:bldP spid="602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p:cNvSpPr>
          <p:nvPr>
            <p:ph type="title" idx="4294967295"/>
          </p:nvPr>
        </p:nvSpPr>
        <p:spPr>
          <a:xfrm>
            <a:off x="395288" y="333375"/>
            <a:ext cx="7596187" cy="655638"/>
          </a:xfrm>
          <a:noFill/>
        </p:spPr>
        <p:txBody>
          <a:bodyPr>
            <a:normAutofit fontScale="90000"/>
          </a:bodyPr>
          <a:lstStyle/>
          <a:p>
            <a:r>
              <a:rPr lang="zh-CN" altLang="en-GB" sz="4000" b="1" smtClean="0">
                <a:solidFill>
                  <a:srgbClr val="F84B34"/>
                </a:solidFill>
              </a:rPr>
              <a:t>亚洲人的针对性参数</a:t>
            </a:r>
            <a:endParaRPr lang="en-GB" sz="2400" b="1" baseline="40000" smtClean="0"/>
          </a:p>
        </p:txBody>
      </p:sp>
      <p:sp>
        <p:nvSpPr>
          <p:cNvPr id="541699" name="Rectangle 3"/>
          <p:cNvSpPr>
            <a:spLocks noGrp="1"/>
          </p:cNvSpPr>
          <p:nvPr>
            <p:ph type="body" sz="half" idx="4294967295"/>
          </p:nvPr>
        </p:nvSpPr>
        <p:spPr>
          <a:xfrm>
            <a:off x="285750" y="1484313"/>
            <a:ext cx="8678863" cy="4848225"/>
          </a:xfrm>
          <a:noFill/>
        </p:spPr>
        <p:txBody>
          <a:bodyPr/>
          <a:lstStyle/>
          <a:p>
            <a:r>
              <a:rPr lang="zh-CN" altLang="en-GB" sz="2800" b="1" smtClean="0"/>
              <a:t>为保证亚洲戴镜者拥有最佳视觉性能的测量：</a:t>
            </a:r>
          </a:p>
          <a:p>
            <a:endParaRPr lang="en-GB" sz="2800" b="1" smtClean="0"/>
          </a:p>
          <a:p>
            <a:pPr lvl="2">
              <a:buFont typeface="Arial" pitchFamily="34" charset="0"/>
              <a:buNone/>
            </a:pPr>
            <a:r>
              <a:rPr lang="zh-CN" altLang="en-GB" sz="1800" b="1" smtClean="0">
                <a:solidFill>
                  <a:srgbClr val="F84B34"/>
                </a:solidFill>
              </a:rPr>
              <a:t>	亚洲人眼轴长度</a:t>
            </a:r>
            <a:endParaRPr lang="en-GB" sz="1800" b="1" smtClean="0"/>
          </a:p>
          <a:p>
            <a:pPr lvl="4">
              <a:buClr>
                <a:schemeClr val="bg1"/>
              </a:buClr>
              <a:buFontTx/>
              <a:buChar char="•"/>
            </a:pPr>
            <a:r>
              <a:rPr lang="en-GB" sz="1800" b="1" smtClean="0"/>
              <a:t>22-28</a:t>
            </a:r>
            <a:r>
              <a:rPr lang="zh-CN" altLang="en-GB" sz="1800" b="1" smtClean="0"/>
              <a:t>毫米</a:t>
            </a:r>
            <a:br>
              <a:rPr lang="zh-CN" altLang="en-GB" sz="1800" b="1" smtClean="0"/>
            </a:br>
            <a:endParaRPr lang="zh-CN" altLang="en-GB" sz="1800" b="1" smtClean="0"/>
          </a:p>
          <a:p>
            <a:pPr lvl="2">
              <a:buFont typeface="Arial" pitchFamily="34" charset="0"/>
              <a:buNone/>
            </a:pPr>
            <a:r>
              <a:rPr lang="zh-CN" altLang="en-GB" sz="1800" b="1" smtClean="0">
                <a:solidFill>
                  <a:srgbClr val="F84B34"/>
                </a:solidFill>
              </a:rPr>
              <a:t>	亚洲人戴镜影响因素</a:t>
            </a:r>
            <a:endParaRPr lang="en-GB" sz="1800" b="1" smtClean="0"/>
          </a:p>
          <a:p>
            <a:pPr lvl="4">
              <a:buClr>
                <a:schemeClr val="bg1"/>
              </a:buClr>
              <a:buFontTx/>
              <a:buChar char="•"/>
            </a:pPr>
            <a:r>
              <a:rPr lang="zh-CN" altLang="en-GB" sz="1800" b="1" smtClean="0"/>
              <a:t>镜面弯</a:t>
            </a:r>
            <a:r>
              <a:rPr lang="en-GB" sz="1800" b="1" smtClean="0"/>
              <a:t>: 0</a:t>
            </a:r>
            <a:r>
              <a:rPr lang="en-US" altLang="zh-CN" sz="1800" b="1" smtClean="0">
                <a:latin typeface="Times New Roman" pitchFamily="18" charset="0"/>
                <a:cs typeface="Times New Roman" pitchFamily="18" charset="0"/>
              </a:rPr>
              <a:t>º</a:t>
            </a:r>
          </a:p>
          <a:p>
            <a:pPr lvl="4">
              <a:buClr>
                <a:schemeClr val="bg1"/>
              </a:buClr>
              <a:buFontTx/>
              <a:buChar char="•"/>
            </a:pPr>
            <a:r>
              <a:rPr lang="zh-CN" altLang="en-US" sz="1800" b="1" smtClean="0"/>
              <a:t>镜片倾斜角度</a:t>
            </a:r>
            <a:r>
              <a:rPr lang="en-US" altLang="zh-CN" sz="1800" b="1" smtClean="0"/>
              <a:t>: 6</a:t>
            </a:r>
            <a:r>
              <a:rPr lang="en-US" altLang="zh-CN" sz="1800" b="1" smtClean="0">
                <a:latin typeface="Times New Roman" pitchFamily="18" charset="0"/>
              </a:rPr>
              <a:t>º</a:t>
            </a:r>
          </a:p>
          <a:p>
            <a:pPr lvl="4">
              <a:buClr>
                <a:schemeClr val="bg1"/>
              </a:buClr>
              <a:buFontTx/>
              <a:buChar char="•"/>
            </a:pPr>
            <a:r>
              <a:rPr lang="zh-CN" altLang="en-US" sz="1800" b="1" smtClean="0"/>
              <a:t>瞳距</a:t>
            </a:r>
            <a:r>
              <a:rPr lang="en-US" altLang="zh-CN" sz="1800" b="1" smtClean="0"/>
              <a:t>: 63mm</a:t>
            </a:r>
          </a:p>
          <a:p>
            <a:pPr lvl="4">
              <a:buClr>
                <a:schemeClr val="bg1"/>
              </a:buClr>
              <a:buFontTx/>
              <a:buChar char="•"/>
            </a:pPr>
            <a:r>
              <a:rPr lang="zh-CN" altLang="en-US" sz="1800" b="1" smtClean="0"/>
              <a:t>镜眼距</a:t>
            </a:r>
            <a:r>
              <a:rPr lang="en-US" altLang="zh-CN" sz="1800" b="1" smtClean="0"/>
              <a:t>: 12mm</a:t>
            </a:r>
            <a:br>
              <a:rPr lang="en-US" altLang="zh-CN" sz="1800" b="1" smtClean="0"/>
            </a:br>
            <a:endParaRPr lang="en-US" altLang="zh-CN" sz="1800" b="1" smtClean="0"/>
          </a:p>
          <a:p>
            <a:pPr lvl="2">
              <a:buFont typeface="Arial" pitchFamily="34" charset="0"/>
              <a:buNone/>
            </a:pPr>
            <a:r>
              <a:rPr lang="zh-CN" altLang="en-GB" sz="1800" b="1" smtClean="0">
                <a:solidFill>
                  <a:srgbClr val="F84B34"/>
                </a:solidFill>
              </a:rPr>
              <a:t>	亚洲人的阅读距离</a:t>
            </a:r>
            <a:endParaRPr lang="en-GB" sz="1800" b="1" smtClean="0"/>
          </a:p>
          <a:p>
            <a:pPr lvl="4">
              <a:buClr>
                <a:schemeClr val="bg1"/>
              </a:buClr>
              <a:buFontTx/>
              <a:buChar char="•"/>
            </a:pPr>
            <a:r>
              <a:rPr lang="en-GB" sz="1800" b="1" smtClean="0"/>
              <a:t>373</a:t>
            </a:r>
            <a:r>
              <a:rPr lang="zh-CN" altLang="en-GB" sz="1800" b="1" smtClean="0"/>
              <a:t>毫米</a:t>
            </a:r>
          </a:p>
        </p:txBody>
      </p:sp>
      <p:grpSp>
        <p:nvGrpSpPr>
          <p:cNvPr id="2" name="Group 4"/>
          <p:cNvGrpSpPr>
            <a:grpSpLocks/>
          </p:cNvGrpSpPr>
          <p:nvPr/>
        </p:nvGrpSpPr>
        <p:grpSpPr bwMode="auto">
          <a:xfrm>
            <a:off x="455613" y="2205038"/>
            <a:ext cx="889000" cy="936625"/>
            <a:chOff x="5760" y="1842"/>
            <a:chExt cx="431" cy="409"/>
          </a:xfrm>
        </p:grpSpPr>
        <p:sp>
          <p:nvSpPr>
            <p:cNvPr id="541701" name="Rectangle 5"/>
            <p:cNvSpPr>
              <a:spLocks noChangeArrowheads="1"/>
            </p:cNvSpPr>
            <p:nvPr/>
          </p:nvSpPr>
          <p:spPr bwMode="auto">
            <a:xfrm>
              <a:off x="5760" y="1842"/>
              <a:ext cx="431" cy="409"/>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pic>
          <p:nvPicPr>
            <p:cNvPr id="541702" name="Picture 6" descr="Eye"/>
            <p:cNvPicPr>
              <a:picLocks noChangeAspect="1" noChangeArrowheads="1"/>
            </p:cNvPicPr>
            <p:nvPr/>
          </p:nvPicPr>
          <p:blipFill>
            <a:blip r:embed="rId3" cstate="print">
              <a:clrChange>
                <a:clrFrom>
                  <a:srgbClr val="010100"/>
                </a:clrFrom>
                <a:clrTo>
                  <a:srgbClr val="010100">
                    <a:alpha val="0"/>
                  </a:srgbClr>
                </a:clrTo>
              </a:clrChange>
            </a:blip>
            <a:srcRect/>
            <a:stretch>
              <a:fillRect/>
            </a:stretch>
          </p:blipFill>
          <p:spPr bwMode="auto">
            <a:xfrm>
              <a:off x="5760" y="1842"/>
              <a:ext cx="408" cy="388"/>
            </a:xfrm>
            <a:prstGeom prst="rect">
              <a:avLst/>
            </a:prstGeom>
            <a:noFill/>
          </p:spPr>
        </p:pic>
      </p:grpSp>
      <p:grpSp>
        <p:nvGrpSpPr>
          <p:cNvPr id="3" name="Group 7"/>
          <p:cNvGrpSpPr>
            <a:grpSpLocks/>
          </p:cNvGrpSpPr>
          <p:nvPr/>
        </p:nvGrpSpPr>
        <p:grpSpPr bwMode="auto">
          <a:xfrm>
            <a:off x="468313" y="3429000"/>
            <a:ext cx="887412" cy="936625"/>
            <a:chOff x="5760" y="1888"/>
            <a:chExt cx="477" cy="453"/>
          </a:xfrm>
        </p:grpSpPr>
        <p:sp>
          <p:nvSpPr>
            <p:cNvPr id="541704" name="Rectangle 8"/>
            <p:cNvSpPr>
              <a:spLocks noChangeArrowheads="1"/>
            </p:cNvSpPr>
            <p:nvPr/>
          </p:nvSpPr>
          <p:spPr bwMode="auto">
            <a:xfrm>
              <a:off x="5760" y="1888"/>
              <a:ext cx="477" cy="453"/>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pic>
          <p:nvPicPr>
            <p:cNvPr id="541705" name="Picture 9" descr="Facial"/>
            <p:cNvPicPr>
              <a:picLocks noChangeAspect="1" noChangeArrowheads="1"/>
            </p:cNvPicPr>
            <p:nvPr/>
          </p:nvPicPr>
          <p:blipFill>
            <a:blip r:embed="rId4" cstate="print">
              <a:clrChange>
                <a:clrFrom>
                  <a:srgbClr val="000000"/>
                </a:clrFrom>
                <a:clrTo>
                  <a:srgbClr val="000000">
                    <a:alpha val="0"/>
                  </a:srgbClr>
                </a:clrTo>
              </a:clrChange>
            </a:blip>
            <a:srcRect t="5020" b="7532"/>
            <a:stretch>
              <a:fillRect/>
            </a:stretch>
          </p:blipFill>
          <p:spPr bwMode="auto">
            <a:xfrm>
              <a:off x="5760" y="1888"/>
              <a:ext cx="462" cy="432"/>
            </a:xfrm>
            <a:prstGeom prst="rect">
              <a:avLst/>
            </a:prstGeom>
            <a:noFill/>
          </p:spPr>
        </p:pic>
      </p:grpSp>
      <p:grpSp>
        <p:nvGrpSpPr>
          <p:cNvPr id="4" name="Group 10"/>
          <p:cNvGrpSpPr>
            <a:grpSpLocks/>
          </p:cNvGrpSpPr>
          <p:nvPr/>
        </p:nvGrpSpPr>
        <p:grpSpPr bwMode="auto">
          <a:xfrm>
            <a:off x="431800" y="5013325"/>
            <a:ext cx="936625" cy="936625"/>
            <a:chOff x="5760" y="2069"/>
            <a:chExt cx="477" cy="454"/>
          </a:xfrm>
        </p:grpSpPr>
        <p:sp>
          <p:nvSpPr>
            <p:cNvPr id="541707" name="Rectangle 11"/>
            <p:cNvSpPr>
              <a:spLocks noChangeArrowheads="1"/>
            </p:cNvSpPr>
            <p:nvPr/>
          </p:nvSpPr>
          <p:spPr bwMode="auto">
            <a:xfrm>
              <a:off x="5760" y="2069"/>
              <a:ext cx="477" cy="454"/>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pic>
          <p:nvPicPr>
            <p:cNvPr id="541708" name="Picture 12" descr="Ergo"/>
            <p:cNvPicPr>
              <a:picLocks noChangeAspect="1" noChangeArrowheads="1"/>
            </p:cNvPicPr>
            <p:nvPr/>
          </p:nvPicPr>
          <p:blipFill>
            <a:blip r:embed="rId5" cstate="print">
              <a:clrChange>
                <a:clrFrom>
                  <a:srgbClr val="000000"/>
                </a:clrFrom>
                <a:clrTo>
                  <a:srgbClr val="000000">
                    <a:alpha val="0"/>
                  </a:srgbClr>
                </a:clrTo>
              </a:clrChange>
            </a:blip>
            <a:srcRect t="2521" b="5042"/>
            <a:stretch>
              <a:fillRect/>
            </a:stretch>
          </p:blipFill>
          <p:spPr bwMode="auto">
            <a:xfrm>
              <a:off x="5760" y="2069"/>
              <a:ext cx="473" cy="440"/>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animEffect transition="in" filter="checkerboard(across)">
                                      <p:cBhvr>
                                        <p:cTn id="7" dur="500"/>
                                        <p:tgtEl>
                                          <p:spTgt spid="541699">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41699">
                                            <p:txEl>
                                              <p:pRg st="3" end="3"/>
                                            </p:txEl>
                                          </p:spTgt>
                                        </p:tgtEl>
                                        <p:attrNameLst>
                                          <p:attrName>style.visibility</p:attrName>
                                        </p:attrNameLst>
                                      </p:cBhvr>
                                      <p:to>
                                        <p:strVal val="visible"/>
                                      </p:to>
                                    </p:set>
                                    <p:animEffect transition="in" filter="checkerboard(across)">
                                      <p:cBhvr>
                                        <p:cTn id="10" dur="500"/>
                                        <p:tgtEl>
                                          <p:spTgt spid="541699">
                                            <p:txEl>
                                              <p:pRg st="3" end="3"/>
                                            </p:txEl>
                                          </p:spTgt>
                                        </p:tgtEl>
                                      </p:cBhvr>
                                    </p:animEffect>
                                  </p:childTnLst>
                                </p:cTn>
                              </p:par>
                              <p:par>
                                <p:cTn id="11" presetID="25"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10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1000" accel="50000" fill="hold">
                                          <p:stCondLst>
                                            <p:cond delay="1000"/>
                                          </p:stCondLst>
                                        </p:cTn>
                                        <p:tgtEl>
                                          <p:spTgt spid="2"/>
                                        </p:tgtEl>
                                        <p:attrNameLst>
                                          <p:attrName>ppt_w</p:attrName>
                                        </p:attrNameLst>
                                      </p:cBhvr>
                                      <p:tavLst>
                                        <p:tav tm="0">
                                          <p:val>
                                            <p:strVal val="#ppt_w*.05"/>
                                          </p:val>
                                        </p:tav>
                                        <p:tav tm="100000">
                                          <p:val>
                                            <p:strVal val="#ppt_w"/>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anim calcmode="lin" valueType="num">
                                      <p:cBhvr>
                                        <p:cTn id="17" dur="10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10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1000" accel="50000" fill="hold">
                                          <p:stCondLst>
                                            <p:cond delay="1000"/>
                                          </p:stCondLst>
                                        </p:cTn>
                                        <p:tgtEl>
                                          <p:spTgt spid="2"/>
                                        </p:tgtEl>
                                        <p:attrNameLst>
                                          <p:attrName>ppt_y</p:attrName>
                                        </p:attrNameLst>
                                      </p:cBhvr>
                                      <p:tavLst>
                                        <p:tav tm="0">
                                          <p:val>
                                            <p:strVal val="#ppt_y+.1"/>
                                          </p:val>
                                        </p:tav>
                                        <p:tav tm="100000">
                                          <p:val>
                                            <p:strVal val="#ppt_y"/>
                                          </p:val>
                                        </p:tav>
                                      </p:tavLst>
                                    </p:anim>
                                    <p:animEffect transition="in" filter="fade">
                                      <p:cBhvr>
                                        <p:cTn id="20" dur="2000" decel="50000">
                                          <p:stCondLst>
                                            <p:cond delay="0"/>
                                          </p:stCondLst>
                                        </p:cTn>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41699">
                                            <p:txEl>
                                              <p:pRg st="4" end="4"/>
                                            </p:txEl>
                                          </p:spTgt>
                                        </p:tgtEl>
                                        <p:attrNameLst>
                                          <p:attrName>style.visibility</p:attrName>
                                        </p:attrNameLst>
                                      </p:cBhvr>
                                      <p:to>
                                        <p:strVal val="visible"/>
                                      </p:to>
                                    </p:set>
                                    <p:animEffect transition="in" filter="checkerboard(across)">
                                      <p:cBhvr>
                                        <p:cTn id="25" dur="500"/>
                                        <p:tgtEl>
                                          <p:spTgt spid="541699">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541699">
                                            <p:txEl>
                                              <p:pRg st="5" end="5"/>
                                            </p:txEl>
                                          </p:spTgt>
                                        </p:tgtEl>
                                        <p:attrNameLst>
                                          <p:attrName>style.visibility</p:attrName>
                                        </p:attrNameLst>
                                      </p:cBhvr>
                                      <p:to>
                                        <p:strVal val="visible"/>
                                      </p:to>
                                    </p:set>
                                    <p:animEffect transition="in" filter="checkerboard(across)">
                                      <p:cBhvr>
                                        <p:cTn id="28" dur="500"/>
                                        <p:tgtEl>
                                          <p:spTgt spid="541699">
                                            <p:txEl>
                                              <p:pRg st="5" end="5"/>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541699">
                                            <p:txEl>
                                              <p:pRg st="6" end="6"/>
                                            </p:txEl>
                                          </p:spTgt>
                                        </p:tgtEl>
                                        <p:attrNameLst>
                                          <p:attrName>style.visibility</p:attrName>
                                        </p:attrNameLst>
                                      </p:cBhvr>
                                      <p:to>
                                        <p:strVal val="visible"/>
                                      </p:to>
                                    </p:set>
                                    <p:animEffect transition="in" filter="checkerboard(across)">
                                      <p:cBhvr>
                                        <p:cTn id="31" dur="500"/>
                                        <p:tgtEl>
                                          <p:spTgt spid="541699">
                                            <p:txEl>
                                              <p:pRg st="6" end="6"/>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541699">
                                            <p:txEl>
                                              <p:pRg st="7" end="7"/>
                                            </p:txEl>
                                          </p:spTgt>
                                        </p:tgtEl>
                                        <p:attrNameLst>
                                          <p:attrName>style.visibility</p:attrName>
                                        </p:attrNameLst>
                                      </p:cBhvr>
                                      <p:to>
                                        <p:strVal val="visible"/>
                                      </p:to>
                                    </p:set>
                                    <p:animEffect transition="in" filter="checkerboard(across)">
                                      <p:cBhvr>
                                        <p:cTn id="34" dur="500"/>
                                        <p:tgtEl>
                                          <p:spTgt spid="541699">
                                            <p:txEl>
                                              <p:pRg st="7" end="7"/>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541699">
                                            <p:txEl>
                                              <p:pRg st="8" end="8"/>
                                            </p:txEl>
                                          </p:spTgt>
                                        </p:tgtEl>
                                        <p:attrNameLst>
                                          <p:attrName>style.visibility</p:attrName>
                                        </p:attrNameLst>
                                      </p:cBhvr>
                                      <p:to>
                                        <p:strVal val="visible"/>
                                      </p:to>
                                    </p:set>
                                    <p:animEffect transition="in" filter="checkerboard(across)">
                                      <p:cBhvr>
                                        <p:cTn id="37" dur="500"/>
                                        <p:tgtEl>
                                          <p:spTgt spid="541699">
                                            <p:txEl>
                                              <p:pRg st="8" end="8"/>
                                            </p:txEl>
                                          </p:spTgt>
                                        </p:tgtEl>
                                      </p:cBhvr>
                                    </p:animEffect>
                                  </p:childTnLst>
                                </p:cTn>
                              </p:par>
                              <p:par>
                                <p:cTn id="38" presetID="25"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10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41" dur="10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42" dur="1000" accel="50000" fill="hold">
                                          <p:stCondLst>
                                            <p:cond delay="1000"/>
                                          </p:stCondLst>
                                        </p:cTn>
                                        <p:tgtEl>
                                          <p:spTgt spid="3"/>
                                        </p:tgtEl>
                                        <p:attrNameLst>
                                          <p:attrName>ppt_w</p:attrName>
                                        </p:attrNameLst>
                                      </p:cBhvr>
                                      <p:tavLst>
                                        <p:tav tm="0">
                                          <p:val>
                                            <p:strVal val="#ppt_w*.05"/>
                                          </p:val>
                                        </p:tav>
                                        <p:tav tm="100000">
                                          <p:val>
                                            <p:strVal val="#ppt_w"/>
                                          </p:val>
                                        </p:tav>
                                      </p:tavLst>
                                    </p:anim>
                                    <p:anim calcmode="lin" valueType="num">
                                      <p:cBhvr>
                                        <p:cTn id="43" dur="2000" fill="hold"/>
                                        <p:tgtEl>
                                          <p:spTgt spid="3"/>
                                        </p:tgtEl>
                                        <p:attrNameLst>
                                          <p:attrName>ppt_h</p:attrName>
                                        </p:attrNameLst>
                                      </p:cBhvr>
                                      <p:tavLst>
                                        <p:tav tm="0">
                                          <p:val>
                                            <p:strVal val="#ppt_h"/>
                                          </p:val>
                                        </p:tav>
                                        <p:tav tm="100000">
                                          <p:val>
                                            <p:strVal val="#ppt_h"/>
                                          </p:val>
                                        </p:tav>
                                      </p:tavLst>
                                    </p:anim>
                                    <p:anim calcmode="lin" valueType="num">
                                      <p:cBhvr>
                                        <p:cTn id="44" dur="10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45" dur="10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6" dur="1000" accel="50000" fill="hold">
                                          <p:stCondLst>
                                            <p:cond delay="1000"/>
                                          </p:stCondLst>
                                        </p:cTn>
                                        <p:tgtEl>
                                          <p:spTgt spid="3"/>
                                        </p:tgtEl>
                                        <p:attrNameLst>
                                          <p:attrName>ppt_y</p:attrName>
                                        </p:attrNameLst>
                                      </p:cBhvr>
                                      <p:tavLst>
                                        <p:tav tm="0">
                                          <p:val>
                                            <p:strVal val="#ppt_y+.1"/>
                                          </p:val>
                                        </p:tav>
                                        <p:tav tm="100000">
                                          <p:val>
                                            <p:strVal val="#ppt_y"/>
                                          </p:val>
                                        </p:tav>
                                      </p:tavLst>
                                    </p:anim>
                                    <p:animEffect transition="in" filter="fade">
                                      <p:cBhvr>
                                        <p:cTn id="47" dur="2000" decel="50000">
                                          <p:stCondLst>
                                            <p:cond delay="0"/>
                                          </p:stCondLst>
                                        </p:cTn>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541699">
                                            <p:txEl>
                                              <p:pRg st="9" end="9"/>
                                            </p:txEl>
                                          </p:spTgt>
                                        </p:tgtEl>
                                        <p:attrNameLst>
                                          <p:attrName>style.visibility</p:attrName>
                                        </p:attrNameLst>
                                      </p:cBhvr>
                                      <p:to>
                                        <p:strVal val="visible"/>
                                      </p:to>
                                    </p:set>
                                    <p:animEffect transition="in" filter="checkerboard(across)">
                                      <p:cBhvr>
                                        <p:cTn id="52" dur="500"/>
                                        <p:tgtEl>
                                          <p:spTgt spid="541699">
                                            <p:txEl>
                                              <p:pRg st="9" end="9"/>
                                            </p:txEl>
                                          </p:spTgt>
                                        </p:tgtEl>
                                      </p:cBhvr>
                                    </p:animEffect>
                                  </p:childTnLst>
                                </p:cTn>
                              </p:par>
                              <p:par>
                                <p:cTn id="53" presetID="5" presetClass="entr" presetSubtype="10" fill="hold" nodeType="withEffect">
                                  <p:stCondLst>
                                    <p:cond delay="0"/>
                                  </p:stCondLst>
                                  <p:childTnLst>
                                    <p:set>
                                      <p:cBhvr>
                                        <p:cTn id="54" dur="1" fill="hold">
                                          <p:stCondLst>
                                            <p:cond delay="0"/>
                                          </p:stCondLst>
                                        </p:cTn>
                                        <p:tgtEl>
                                          <p:spTgt spid="541699">
                                            <p:txEl>
                                              <p:pRg st="10" end="10"/>
                                            </p:txEl>
                                          </p:spTgt>
                                        </p:tgtEl>
                                        <p:attrNameLst>
                                          <p:attrName>style.visibility</p:attrName>
                                        </p:attrNameLst>
                                      </p:cBhvr>
                                      <p:to>
                                        <p:strVal val="visible"/>
                                      </p:to>
                                    </p:set>
                                    <p:animEffect transition="in" filter="checkerboard(across)">
                                      <p:cBhvr>
                                        <p:cTn id="55" dur="500"/>
                                        <p:tgtEl>
                                          <p:spTgt spid="541699">
                                            <p:txEl>
                                              <p:pRg st="10" end="10"/>
                                            </p:txEl>
                                          </p:spTgt>
                                        </p:tgtEl>
                                      </p:cBhvr>
                                    </p:animEffect>
                                  </p:childTnLst>
                                </p:cTn>
                              </p:par>
                              <p:par>
                                <p:cTn id="56" presetID="25"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59" dur="10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60" dur="1000" accel="50000" fill="hold">
                                          <p:stCondLst>
                                            <p:cond delay="1000"/>
                                          </p:stCondLst>
                                        </p:cTn>
                                        <p:tgtEl>
                                          <p:spTgt spid="4"/>
                                        </p:tgtEl>
                                        <p:attrNameLst>
                                          <p:attrName>ppt_w</p:attrName>
                                        </p:attrNameLst>
                                      </p:cBhvr>
                                      <p:tavLst>
                                        <p:tav tm="0">
                                          <p:val>
                                            <p:strVal val="#ppt_w*.05"/>
                                          </p:val>
                                        </p:tav>
                                        <p:tav tm="100000">
                                          <p:val>
                                            <p:strVal val="#ppt_w"/>
                                          </p:val>
                                        </p:tav>
                                      </p:tavLst>
                                    </p:anim>
                                    <p:anim calcmode="lin" valueType="num">
                                      <p:cBhvr>
                                        <p:cTn id="61" dur="2000" fill="hold"/>
                                        <p:tgtEl>
                                          <p:spTgt spid="4"/>
                                        </p:tgtEl>
                                        <p:attrNameLst>
                                          <p:attrName>ppt_h</p:attrName>
                                        </p:attrNameLst>
                                      </p:cBhvr>
                                      <p:tavLst>
                                        <p:tav tm="0">
                                          <p:val>
                                            <p:strVal val="#ppt_h"/>
                                          </p:val>
                                        </p:tav>
                                        <p:tav tm="100000">
                                          <p:val>
                                            <p:strVal val="#ppt_h"/>
                                          </p:val>
                                        </p:tav>
                                      </p:tavLst>
                                    </p:anim>
                                    <p:anim calcmode="lin" valueType="num">
                                      <p:cBhvr>
                                        <p:cTn id="62" dur="10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63" dur="10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64" dur="1000" accel="50000" fill="hold">
                                          <p:stCondLst>
                                            <p:cond delay="1000"/>
                                          </p:stCondLst>
                                        </p:cTn>
                                        <p:tgtEl>
                                          <p:spTgt spid="4"/>
                                        </p:tgtEl>
                                        <p:attrNameLst>
                                          <p:attrName>ppt_y</p:attrName>
                                        </p:attrNameLst>
                                      </p:cBhvr>
                                      <p:tavLst>
                                        <p:tav tm="0">
                                          <p:val>
                                            <p:strVal val="#ppt_y+.1"/>
                                          </p:val>
                                        </p:tav>
                                        <p:tav tm="100000">
                                          <p:val>
                                            <p:strVal val="#ppt_y"/>
                                          </p:val>
                                        </p:tav>
                                      </p:tavLst>
                                    </p:anim>
                                    <p:animEffect transition="in" filter="fade">
                                      <p:cBhvr>
                                        <p:cTn id="65" dur="2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itle 1"/>
          <p:cNvSpPr>
            <a:spLocks noGrp="1"/>
          </p:cNvSpPr>
          <p:nvPr>
            <p:ph type="title" idx="4294967295"/>
          </p:nvPr>
        </p:nvSpPr>
        <p:spPr>
          <a:xfrm>
            <a:off x="457200" y="304800"/>
            <a:ext cx="8229600" cy="1036638"/>
          </a:xfrm>
        </p:spPr>
        <p:txBody>
          <a:bodyPr/>
          <a:lstStyle/>
          <a:p>
            <a:pPr marL="342900" indent="-342900" eaLnBrk="1" hangingPunct="1">
              <a:lnSpc>
                <a:spcPct val="50000"/>
              </a:lnSpc>
              <a:spcBef>
                <a:spcPct val="40000"/>
              </a:spcBef>
            </a:pPr>
            <a:r>
              <a:rPr lang="en-US" altLang="zh-CN" i="1" smtClean="0"/>
              <a:t>5D</a:t>
            </a:r>
            <a:r>
              <a:rPr lang="zh-CN" altLang="en-US" i="1" smtClean="0"/>
              <a:t>参数</a:t>
            </a:r>
            <a:r>
              <a:rPr lang="en-US" altLang="zh-CN" i="1" smtClean="0"/>
              <a:t>: </a:t>
            </a:r>
            <a:r>
              <a:rPr lang="zh-CN" altLang="en-US" i="1" smtClean="0"/>
              <a:t>眼睛</a:t>
            </a:r>
            <a:r>
              <a:rPr lang="en-US" altLang="zh-CN" i="1" smtClean="0"/>
              <a:t>-</a:t>
            </a:r>
            <a:r>
              <a:rPr lang="zh-CN" altLang="en-US" i="1" smtClean="0"/>
              <a:t>镜片</a:t>
            </a:r>
            <a:endParaRPr lang="zh-CN" altLang="en-US" smtClean="0"/>
          </a:p>
        </p:txBody>
      </p:sp>
      <p:sp>
        <p:nvSpPr>
          <p:cNvPr id="428035" name="Content Placeholder 2"/>
          <p:cNvSpPr>
            <a:spLocks noGrp="1"/>
          </p:cNvSpPr>
          <p:nvPr>
            <p:ph idx="4294967295"/>
          </p:nvPr>
        </p:nvSpPr>
        <p:spPr>
          <a:xfrm>
            <a:off x="3786188" y="1066800"/>
            <a:ext cx="5357812" cy="4525963"/>
          </a:xfrm>
        </p:spPr>
        <p:txBody>
          <a:bodyPr/>
          <a:lstStyle/>
          <a:p>
            <a:pPr eaLnBrk="1" hangingPunct="1"/>
            <a:r>
              <a:rPr lang="zh-CN" altLang="en-US" smtClean="0">
                <a:solidFill>
                  <a:srgbClr val="FF6600"/>
                </a:solidFill>
              </a:rPr>
              <a:t>什么是</a:t>
            </a:r>
            <a:r>
              <a:rPr lang="en-US" altLang="zh-CN" sz="6600" smtClean="0">
                <a:solidFill>
                  <a:srgbClr val="FF6600"/>
                </a:solidFill>
              </a:rPr>
              <a:t>5D</a:t>
            </a:r>
            <a:r>
              <a:rPr lang="zh-CN" altLang="en-US" smtClean="0">
                <a:solidFill>
                  <a:srgbClr val="FF6600"/>
                </a:solidFill>
              </a:rPr>
              <a:t>参数？</a:t>
            </a:r>
            <a:endParaRPr lang="en-US" altLang="zh-CN" smtClean="0">
              <a:solidFill>
                <a:srgbClr val="FF6600"/>
              </a:solidFill>
            </a:endParaRPr>
          </a:p>
          <a:p>
            <a:pPr lvl="1" eaLnBrk="1" hangingPunct="1">
              <a:buFont typeface="Arial" pitchFamily="34" charset="0"/>
              <a:buNone/>
            </a:pPr>
            <a:r>
              <a:rPr lang="zh-CN" altLang="en-US" sz="2400" smtClean="0">
                <a:solidFill>
                  <a:srgbClr val="FF6600"/>
                </a:solidFill>
              </a:rPr>
              <a:t>指定义配戴参数</a:t>
            </a:r>
            <a:r>
              <a:rPr lang="en-US" altLang="zh-CN" sz="2400" smtClean="0">
                <a:solidFill>
                  <a:srgbClr val="FF6600"/>
                </a:solidFill>
              </a:rPr>
              <a:t>5</a:t>
            </a:r>
            <a:r>
              <a:rPr lang="zh-CN" altLang="en-US" sz="2400" smtClean="0">
                <a:solidFill>
                  <a:srgbClr val="FF6600"/>
                </a:solidFill>
              </a:rPr>
              <a:t>个度量（</a:t>
            </a:r>
            <a:r>
              <a:rPr lang="en-US" altLang="zh-CN" sz="2400" smtClean="0">
                <a:solidFill>
                  <a:srgbClr val="FF6600"/>
                </a:solidFill>
              </a:rPr>
              <a:t>5D</a:t>
            </a:r>
            <a:r>
              <a:rPr lang="zh-CN" altLang="en-US" sz="2400" smtClean="0">
                <a:solidFill>
                  <a:srgbClr val="FF6600"/>
                </a:solidFill>
              </a:rPr>
              <a:t>）</a:t>
            </a:r>
            <a:endParaRPr lang="en-US" altLang="zh-CN" sz="2400" smtClean="0">
              <a:solidFill>
                <a:srgbClr val="FF6600"/>
              </a:solidFill>
            </a:endParaRPr>
          </a:p>
          <a:p>
            <a:pPr lvl="1" eaLnBrk="1" hangingPunct="1">
              <a:buFont typeface="Arial" pitchFamily="34" charset="0"/>
              <a:buNone/>
            </a:pPr>
            <a:r>
              <a:rPr lang="zh-CN" altLang="en-US" sz="2000" smtClean="0">
                <a:solidFill>
                  <a:srgbClr val="FF6600"/>
                </a:solidFill>
                <a:sym typeface="Wingdings" pitchFamily="2" charset="2"/>
              </a:rPr>
              <a:t>单眼瞳距</a:t>
            </a:r>
            <a:endParaRPr lang="en-US" altLang="zh-CN" sz="2000" smtClean="0">
              <a:solidFill>
                <a:srgbClr val="FF6600"/>
              </a:solidFill>
              <a:sym typeface="Wingdings" pitchFamily="2" charset="2"/>
            </a:endParaRPr>
          </a:p>
          <a:p>
            <a:pPr lvl="1" eaLnBrk="1" hangingPunct="1">
              <a:buFont typeface="Arial" pitchFamily="34" charset="0"/>
              <a:buNone/>
            </a:pPr>
            <a:r>
              <a:rPr lang="zh-CN" altLang="en-US" sz="2000" smtClean="0">
                <a:solidFill>
                  <a:srgbClr val="FF6600"/>
                </a:solidFill>
                <a:sym typeface="Wingdings" pitchFamily="2" charset="2"/>
              </a:rPr>
              <a:t></a:t>
            </a:r>
            <a:r>
              <a:rPr lang="zh-CN" altLang="en-US" sz="2000" smtClean="0">
                <a:solidFill>
                  <a:srgbClr val="FF6600"/>
                </a:solidFill>
              </a:rPr>
              <a:t>后顶点距离</a:t>
            </a:r>
            <a:endParaRPr lang="en-US" altLang="zh-CN" sz="2000" smtClean="0">
              <a:solidFill>
                <a:srgbClr val="FF6600"/>
              </a:solidFill>
              <a:sym typeface="Wingdings" pitchFamily="2" charset="2"/>
            </a:endParaRPr>
          </a:p>
          <a:p>
            <a:pPr lvl="1" eaLnBrk="1" hangingPunct="1">
              <a:buFont typeface="Arial" pitchFamily="34" charset="0"/>
              <a:buNone/>
            </a:pPr>
            <a:r>
              <a:rPr lang="zh-CN" altLang="en-US" sz="2000" smtClean="0">
                <a:solidFill>
                  <a:srgbClr val="FF6600"/>
                </a:solidFill>
                <a:sym typeface="Wingdings" pitchFamily="2" charset="2"/>
              </a:rPr>
              <a:t></a:t>
            </a:r>
            <a:r>
              <a:rPr lang="zh-CN" altLang="en-US" sz="2000" smtClean="0">
                <a:solidFill>
                  <a:srgbClr val="FF6600"/>
                </a:solidFill>
              </a:rPr>
              <a:t>倾斜角</a:t>
            </a:r>
            <a:endParaRPr lang="en-US" altLang="zh-CN" sz="2000" smtClean="0">
              <a:solidFill>
                <a:srgbClr val="FF6600"/>
              </a:solidFill>
              <a:sym typeface="Wingdings" pitchFamily="2" charset="2"/>
            </a:endParaRPr>
          </a:p>
          <a:p>
            <a:pPr lvl="1" eaLnBrk="1" hangingPunct="1">
              <a:buFont typeface="Arial" pitchFamily="34" charset="0"/>
              <a:buNone/>
            </a:pPr>
            <a:r>
              <a:rPr lang="zh-CN" altLang="en-US" sz="2000" smtClean="0">
                <a:solidFill>
                  <a:srgbClr val="FF6600"/>
                </a:solidFill>
                <a:sym typeface="Wingdings" pitchFamily="2" charset="2"/>
              </a:rPr>
              <a:t></a:t>
            </a:r>
            <a:r>
              <a:rPr lang="zh-CN" altLang="en-US" sz="2000" smtClean="0">
                <a:solidFill>
                  <a:srgbClr val="FF6600"/>
                </a:solidFill>
              </a:rPr>
              <a:t>面弯角度</a:t>
            </a:r>
            <a:endParaRPr lang="en-US" altLang="zh-CN" sz="2000" smtClean="0">
              <a:solidFill>
                <a:srgbClr val="FF6600"/>
              </a:solidFill>
              <a:sym typeface="Wingdings" pitchFamily="2" charset="2"/>
            </a:endParaRPr>
          </a:p>
          <a:p>
            <a:pPr lvl="1" eaLnBrk="1" hangingPunct="1">
              <a:buFont typeface="Arial" pitchFamily="34" charset="0"/>
              <a:buNone/>
            </a:pPr>
            <a:r>
              <a:rPr lang="zh-CN" altLang="en-US" sz="2000" smtClean="0">
                <a:solidFill>
                  <a:srgbClr val="FF6600"/>
                </a:solidFill>
                <a:sym typeface="Wingdings" pitchFamily="2" charset="2"/>
              </a:rPr>
              <a:t>单眼瞳高</a:t>
            </a:r>
            <a:r>
              <a:rPr lang="en-US" altLang="zh-CN" sz="2000" smtClean="0">
                <a:solidFill>
                  <a:srgbClr val="FF6600"/>
                </a:solidFill>
                <a:sym typeface="Wingdings" pitchFamily="2" charset="2"/>
              </a:rPr>
              <a:t>/</a:t>
            </a:r>
            <a:r>
              <a:rPr lang="zh-CN" altLang="en-US" sz="2000" smtClean="0">
                <a:solidFill>
                  <a:srgbClr val="FF6600"/>
                </a:solidFill>
                <a:sym typeface="Wingdings" pitchFamily="2" charset="2"/>
              </a:rPr>
              <a:t>配镜高度</a:t>
            </a:r>
            <a:endParaRPr lang="zh-CN" altLang="en-US" sz="2000" smtClean="0">
              <a:solidFill>
                <a:srgbClr val="FF6600"/>
              </a:solidFill>
            </a:endParaRPr>
          </a:p>
        </p:txBody>
      </p:sp>
      <p:pic>
        <p:nvPicPr>
          <p:cNvPr id="428036" name="Picture 56"/>
          <p:cNvPicPr>
            <a:picLocks noChangeAspect="1" noChangeArrowheads="1"/>
          </p:cNvPicPr>
          <p:nvPr/>
        </p:nvPicPr>
        <p:blipFill>
          <a:blip r:embed="rId2" cstate="print"/>
          <a:srcRect/>
          <a:stretch>
            <a:fillRect/>
          </a:stretch>
        </p:blipFill>
        <p:spPr bwMode="auto">
          <a:xfrm>
            <a:off x="0" y="1260475"/>
            <a:ext cx="3684588" cy="3714750"/>
          </a:xfrm>
          <a:prstGeom prst="rect">
            <a:avLst/>
          </a:prstGeom>
          <a:noFill/>
          <a:ln w="9525">
            <a:noFill/>
            <a:miter lim="800000"/>
            <a:headEnd/>
            <a:tailEnd/>
          </a:ln>
        </p:spPr>
      </p:pic>
      <p:pic>
        <p:nvPicPr>
          <p:cNvPr id="428037" name="Picture 3"/>
          <p:cNvPicPr>
            <a:picLocks noChangeAspect="1" noChangeArrowheads="1"/>
          </p:cNvPicPr>
          <p:nvPr/>
        </p:nvPicPr>
        <p:blipFill>
          <a:blip r:embed="rId3" cstate="print"/>
          <a:srcRect/>
          <a:stretch>
            <a:fillRect/>
          </a:stretch>
        </p:blipFill>
        <p:spPr bwMode="auto">
          <a:xfrm>
            <a:off x="4929188" y="4643438"/>
            <a:ext cx="4214812" cy="22145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rrowheads="1"/>
          </p:cNvPicPr>
          <p:nvPr>
            <p:ph idx="1"/>
          </p:nvPr>
        </p:nvPicPr>
        <p:blipFill>
          <a:blip r:embed="rId2" cstate="print"/>
          <a:srcRect/>
          <a:stretch>
            <a:fillRect/>
          </a:stretch>
        </p:blipFill>
        <p:spPr bwMode="auto">
          <a:xfrm>
            <a:off x="1447800" y="685800"/>
            <a:ext cx="5867400" cy="5440363"/>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14"/>
          <p:cNvSpPr>
            <a:spLocks noChangeArrowheads="1"/>
          </p:cNvSpPr>
          <p:nvPr/>
        </p:nvSpPr>
        <p:spPr bwMode="auto">
          <a:xfrm>
            <a:off x="1219200" y="2362200"/>
            <a:ext cx="3352800" cy="2143125"/>
          </a:xfrm>
          <a:prstGeom prst="rect">
            <a:avLst/>
          </a:prstGeom>
          <a:noFill/>
          <a:ln w="9525">
            <a:noFill/>
            <a:miter lim="800000"/>
            <a:headEnd/>
            <a:tailEnd/>
          </a:ln>
        </p:spPr>
        <p:txBody>
          <a:bodyPr>
            <a:spAutoFit/>
          </a:bodyPr>
          <a:lstStyle/>
          <a:p>
            <a:pPr>
              <a:lnSpc>
                <a:spcPct val="120000"/>
              </a:lnSpc>
            </a:pPr>
            <a:r>
              <a:rPr lang="zh-CN" altLang="en-US" sz="2800" b="1">
                <a:solidFill>
                  <a:srgbClr val="FF6600"/>
                </a:solidFill>
                <a:effectLst>
                  <a:outerShdw blurRad="38100" dist="38100" dir="2700000" algn="tl">
                    <a:srgbClr val="C0C0C0"/>
                  </a:outerShdw>
                </a:effectLst>
                <a:latin typeface="微软雅黑" pitchFamily="34" charset="-122"/>
                <a:ea typeface="微软雅黑" pitchFamily="34" charset="-122"/>
              </a:rPr>
              <a:t>我看远的视力很好，但是我不能同时看清电脑和资料。</a:t>
            </a:r>
          </a:p>
        </p:txBody>
      </p:sp>
      <p:sp>
        <p:nvSpPr>
          <p:cNvPr id="550915" name="AutoShape 30"/>
          <p:cNvSpPr>
            <a:spLocks noChangeArrowheads="1"/>
          </p:cNvSpPr>
          <p:nvPr/>
        </p:nvSpPr>
        <p:spPr bwMode="auto">
          <a:xfrm>
            <a:off x="1295400" y="1524000"/>
            <a:ext cx="2895600" cy="5334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50916" name="Rectangle 31"/>
          <p:cNvSpPr>
            <a:spLocks noChangeArrowheads="1"/>
          </p:cNvSpPr>
          <p:nvPr/>
        </p:nvSpPr>
        <p:spPr bwMode="auto">
          <a:xfrm>
            <a:off x="1752600" y="1524000"/>
            <a:ext cx="2317750" cy="519113"/>
          </a:xfrm>
          <a:prstGeom prst="rect">
            <a:avLst/>
          </a:prstGeom>
          <a:noFill/>
          <a:ln w="9525">
            <a:noFill/>
            <a:miter lim="800000"/>
            <a:headEnd/>
            <a:tailEnd/>
          </a:ln>
        </p:spPr>
        <p:txBody>
          <a:bodyPr wrap="none">
            <a:spAutoFit/>
          </a:bodyPr>
          <a:lstStyle/>
          <a:p>
            <a:r>
              <a:rPr lang="zh-CN" altLang="en-US" sz="2800" b="1">
                <a:solidFill>
                  <a:schemeClr val="bg1"/>
                </a:solidFill>
                <a:ea typeface="华文仿宋" pitchFamily="2" charset="-122"/>
              </a:rPr>
              <a:t>消费者的问题</a:t>
            </a:r>
          </a:p>
        </p:txBody>
      </p:sp>
      <p:sp>
        <p:nvSpPr>
          <p:cNvPr id="550917" name="Rectangle 5"/>
          <p:cNvSpPr>
            <a:spLocks noChangeArrowheads="1"/>
          </p:cNvSpPr>
          <p:nvPr/>
        </p:nvSpPr>
        <p:spPr bwMode="auto">
          <a:xfrm>
            <a:off x="914400" y="1295400"/>
            <a:ext cx="7315200" cy="4343400"/>
          </a:xfrm>
          <a:prstGeom prst="rect">
            <a:avLst/>
          </a:prstGeom>
          <a:noFill/>
          <a:ln w="9525">
            <a:solidFill>
              <a:srgbClr val="808080"/>
            </a:solidFill>
            <a:miter lim="800000"/>
            <a:headEnd/>
            <a:tailEnd/>
          </a:ln>
          <a:effectLst/>
        </p:spPr>
        <p:txBody>
          <a:bodyPr wrap="none" anchor="ctr"/>
          <a:lstStyle/>
          <a:p>
            <a:endParaRPr lang="zh-CN" altLang="en-US"/>
          </a:p>
        </p:txBody>
      </p:sp>
      <p:sp>
        <p:nvSpPr>
          <p:cNvPr id="550918" name="Rectangle 6"/>
          <p:cNvSpPr>
            <a:spLocks noChangeArrowheads="1"/>
          </p:cNvSpPr>
          <p:nvPr/>
        </p:nvSpPr>
        <p:spPr bwMode="auto">
          <a:xfrm>
            <a:off x="4572000" y="1295400"/>
            <a:ext cx="3657600" cy="4343400"/>
          </a:xfrm>
          <a:prstGeom prst="rect">
            <a:avLst/>
          </a:prstGeom>
          <a:solidFill>
            <a:schemeClr val="tx1"/>
          </a:solidFill>
          <a:ln w="9525">
            <a:solidFill>
              <a:schemeClr val="tx1"/>
            </a:solidFill>
            <a:miter lim="800000"/>
            <a:headEnd/>
            <a:tailEnd/>
          </a:ln>
          <a:effectLst/>
        </p:spPr>
        <p:txBody>
          <a:bodyPr wrap="none" anchor="ctr"/>
          <a:lstStyle/>
          <a:p>
            <a:endParaRPr lang="zh-CN" altLang="en-US" sz="6000" b="1">
              <a:solidFill>
                <a:schemeClr val="bg1"/>
              </a:solidFill>
            </a:endParaRPr>
          </a:p>
        </p:txBody>
      </p:sp>
      <p:pic>
        <p:nvPicPr>
          <p:cNvPr id="550919" name="Picture 34" descr="AA001230">
            <a:hlinkClick r:id="rId2"/>
          </p:cNvPr>
          <p:cNvPicPr>
            <a:picLocks noChangeAspect="1" noChangeArrowheads="1"/>
          </p:cNvPicPr>
          <p:nvPr/>
        </p:nvPicPr>
        <p:blipFill>
          <a:blip r:embed="rId3" cstate="print"/>
          <a:srcRect/>
          <a:stretch>
            <a:fillRect/>
          </a:stretch>
        </p:blipFill>
        <p:spPr bwMode="auto">
          <a:xfrm>
            <a:off x="0" y="0"/>
            <a:ext cx="1028700" cy="1219200"/>
          </a:xfrm>
          <a:prstGeom prst="rect">
            <a:avLst/>
          </a:prstGeom>
          <a:noFill/>
          <a:ln w="9525">
            <a:solidFill>
              <a:srgbClr val="800000"/>
            </a:solidFill>
            <a:miter lim="800000"/>
            <a:headEnd/>
            <a:tailEnd/>
          </a:ln>
        </p:spPr>
      </p:pic>
      <p:sp>
        <p:nvSpPr>
          <p:cNvPr id="550920" name="Text Box 23"/>
          <p:cNvSpPr txBox="1">
            <a:spLocks noChangeArrowheads="1"/>
          </p:cNvSpPr>
          <p:nvPr/>
        </p:nvSpPr>
        <p:spPr bwMode="auto">
          <a:xfrm>
            <a:off x="914400" y="228600"/>
            <a:ext cx="2209800" cy="366713"/>
          </a:xfrm>
          <a:prstGeom prst="rect">
            <a:avLst/>
          </a:prstGeom>
          <a:noFill/>
          <a:ln w="9525">
            <a:noFill/>
            <a:miter lim="800000"/>
            <a:headEnd/>
            <a:tailEnd/>
          </a:ln>
        </p:spPr>
        <p:txBody>
          <a:bodyPr>
            <a:spAutoFit/>
          </a:bodyPr>
          <a:lstStyle/>
          <a:p>
            <a:pPr algn="ctr"/>
            <a:r>
              <a:rPr lang="en-US" altLang="zh-CN" b="1">
                <a:latin typeface="Trebuchet MS" pitchFamily="34" charset="0"/>
              </a:rPr>
              <a:t>45- 55 years</a:t>
            </a:r>
          </a:p>
        </p:txBody>
      </p:sp>
      <p:sp>
        <p:nvSpPr>
          <p:cNvPr id="550921" name="Rectangle 9"/>
          <p:cNvSpPr>
            <a:spLocks noChangeArrowheads="1"/>
          </p:cNvSpPr>
          <p:nvPr/>
        </p:nvSpPr>
        <p:spPr bwMode="auto">
          <a:xfrm>
            <a:off x="4581525" y="1905000"/>
            <a:ext cx="3571875" cy="1920875"/>
          </a:xfrm>
          <a:prstGeom prst="rect">
            <a:avLst/>
          </a:prstGeom>
          <a:noFill/>
          <a:ln w="9525">
            <a:noFill/>
            <a:miter lim="800000"/>
            <a:headEnd/>
            <a:tailEnd/>
          </a:ln>
          <a:effectLst/>
        </p:spPr>
        <p:txBody>
          <a:bodyPr>
            <a:spAutoFit/>
          </a:bodyPr>
          <a:lstStyle/>
          <a:p>
            <a:r>
              <a:rPr lang="zh-CN" altLang="en-US" sz="4000" b="1" dirty="0">
                <a:solidFill>
                  <a:schemeClr val="bg1"/>
                </a:solidFill>
              </a:rPr>
              <a:t>一副万里路电脑镜就解决</a:t>
            </a:r>
          </a:p>
          <a:p>
            <a:r>
              <a:rPr lang="zh-CN" altLang="en-US" sz="4000" b="1" dirty="0">
                <a:solidFill>
                  <a:schemeClr val="bg1"/>
                </a:solidFill>
              </a:rPr>
              <a:t>了这个问题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0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idx="4294967295"/>
          </p:nvPr>
        </p:nvSpPr>
        <p:spPr>
          <a:xfrm>
            <a:off x="457200" y="0"/>
            <a:ext cx="8229600" cy="533400"/>
          </a:xfrm>
        </p:spPr>
        <p:txBody>
          <a:bodyPr>
            <a:normAutofit fontScale="90000"/>
          </a:bodyPr>
          <a:lstStyle/>
          <a:p>
            <a:r>
              <a:rPr lang="zh-CN" altLang="en-US" sz="3200" b="1" smtClean="0"/>
              <a:t>电脑视觉综合症会对老视者产生什么影响？</a:t>
            </a:r>
            <a:endParaRPr lang="fr-FR" sz="3200" b="1" smtClean="0"/>
          </a:p>
        </p:txBody>
      </p:sp>
      <p:sp>
        <p:nvSpPr>
          <p:cNvPr id="586755" name="Rectangle 3"/>
          <p:cNvSpPr>
            <a:spLocks noGrp="1" noChangeArrowheads="1"/>
          </p:cNvSpPr>
          <p:nvPr>
            <p:ph type="body" sz="half" idx="4294967295"/>
          </p:nvPr>
        </p:nvSpPr>
        <p:spPr>
          <a:xfrm>
            <a:off x="188913" y="838200"/>
            <a:ext cx="8777287" cy="5667375"/>
          </a:xfrm>
        </p:spPr>
        <p:txBody>
          <a:bodyPr/>
          <a:lstStyle/>
          <a:p>
            <a:pPr>
              <a:buFont typeface="Arial" pitchFamily="34" charset="0"/>
              <a:buNone/>
            </a:pPr>
            <a:r>
              <a:rPr lang="zh-CN" altLang="en-US" sz="2400" smtClean="0"/>
              <a:t>对老视者而言，电脑视觉综合症会</a:t>
            </a:r>
            <a:r>
              <a:rPr lang="zh-CN" altLang="en-US" sz="3600" smtClean="0"/>
              <a:t>加重</a:t>
            </a:r>
            <a:r>
              <a:rPr lang="zh-CN" altLang="en-US" sz="2400" smtClean="0"/>
              <a:t>某些老视症状，例如生理上和人体工程学上的：</a:t>
            </a:r>
            <a:endParaRPr lang="en-US" altLang="zh-CN" sz="2400" smtClean="0"/>
          </a:p>
          <a:p>
            <a:endParaRPr lang="en-US" altLang="zh-CN" sz="1200" smtClean="0"/>
          </a:p>
          <a:p>
            <a:pPr lvl="1"/>
            <a:r>
              <a:rPr lang="zh-CN" altLang="en-US" sz="2400" b="1" smtClean="0"/>
              <a:t>调节力和视觉敏锐度加速损失</a:t>
            </a:r>
            <a:r>
              <a:rPr lang="en-US" altLang="zh-CN" sz="2400" b="1" smtClean="0"/>
              <a:t>;</a:t>
            </a:r>
          </a:p>
          <a:p>
            <a:pPr lvl="1"/>
            <a:r>
              <a:rPr lang="zh-CN" altLang="en-US" sz="2400" b="1" smtClean="0"/>
              <a:t>现有的矫正镜片都会使屏幕上的视野受限</a:t>
            </a:r>
            <a:r>
              <a:rPr lang="en-US" altLang="zh-CN" sz="2400" b="1" smtClean="0"/>
              <a:t>;</a:t>
            </a:r>
          </a:p>
          <a:p>
            <a:pPr lvl="1"/>
            <a:r>
              <a:rPr lang="zh-CN" altLang="en-US" sz="2400" b="1" smtClean="0"/>
              <a:t>需要头部的刻意调整找到镜片上的正确角度来使用数码屏幕</a:t>
            </a:r>
            <a:endParaRPr lang="en-US" altLang="zh-CN" sz="2400" b="1" smtClean="0"/>
          </a:p>
          <a:p>
            <a:pPr lvl="1"/>
            <a:endParaRPr lang="en-US" altLang="zh-CN" sz="1400" b="1" smtClean="0"/>
          </a:p>
          <a:p>
            <a:pPr>
              <a:buFont typeface="Arial" pitchFamily="34" charset="0"/>
              <a:buNone/>
            </a:pPr>
            <a:r>
              <a:rPr lang="en-US" altLang="zh-CN" sz="2400" smtClean="0">
                <a:solidFill>
                  <a:srgbClr val="5F5F5F"/>
                </a:solidFill>
              </a:rPr>
              <a:t>   </a:t>
            </a:r>
          </a:p>
          <a:p>
            <a:endParaRPr lang="en-US" altLang="zh-CN" sz="2400" smtClean="0"/>
          </a:p>
          <a:p>
            <a:endParaRPr lang="fr-FR" sz="2400" smtClean="0"/>
          </a:p>
        </p:txBody>
      </p:sp>
      <p:pic>
        <p:nvPicPr>
          <p:cNvPr id="50180" name="Picture 4" descr="oldcomput"/>
          <p:cNvPicPr>
            <a:picLocks noGrp="1" noChangeAspect="1" noChangeArrowheads="1"/>
          </p:cNvPicPr>
          <p:nvPr>
            <p:ph sz="half" idx="4294967295"/>
          </p:nvPr>
        </p:nvPicPr>
        <p:blipFill>
          <a:blip r:embed="rId2" cstate="print"/>
          <a:srcRect/>
          <a:stretch>
            <a:fillRect/>
          </a:stretch>
        </p:blipFill>
        <p:spPr>
          <a:xfrm>
            <a:off x="7167563" y="4114800"/>
            <a:ext cx="1697037" cy="1892300"/>
          </a:xfrm>
          <a:effectLst>
            <a:outerShdw dist="35921" dir="2700000" algn="ctr" rotWithShape="0">
              <a:srgbClr val="808080"/>
            </a:outerShdw>
          </a:effectLst>
        </p:spPr>
      </p:pic>
      <p:sp>
        <p:nvSpPr>
          <p:cNvPr id="586757" name="AutoShape 6"/>
          <p:cNvSpPr>
            <a:spLocks noChangeArrowheads="1"/>
          </p:cNvSpPr>
          <p:nvPr/>
        </p:nvSpPr>
        <p:spPr bwMode="auto">
          <a:xfrm>
            <a:off x="304800" y="4038600"/>
            <a:ext cx="6477000" cy="2152650"/>
          </a:xfrm>
          <a:prstGeom prst="roundRect">
            <a:avLst>
              <a:gd name="adj" fmla="val 16667"/>
            </a:avLst>
          </a:prstGeom>
          <a:solidFill>
            <a:schemeClr val="bg1"/>
          </a:solidFill>
          <a:ln w="9525">
            <a:solidFill>
              <a:schemeClr val="tx1"/>
            </a:solidFill>
            <a:round/>
            <a:headEnd/>
            <a:tailEnd/>
          </a:ln>
        </p:spPr>
        <p:txBody>
          <a:bodyPr/>
          <a:lstStyle/>
          <a:p>
            <a:r>
              <a:rPr lang="zh-CN" altLang="en-US" sz="2000" b="1" u="sng">
                <a:solidFill>
                  <a:srgbClr val="FF0000"/>
                </a:solidFill>
                <a:latin typeface="Verdana" pitchFamily="34" charset="0"/>
              </a:rPr>
              <a:t>要点：</a:t>
            </a:r>
            <a:endParaRPr lang="en-US" altLang="zh-CN" sz="2000" b="1" u="sng">
              <a:solidFill>
                <a:srgbClr val="FF0000"/>
              </a:solidFill>
              <a:latin typeface="Verdana" pitchFamily="34" charset="0"/>
            </a:endParaRPr>
          </a:p>
          <a:p>
            <a:pPr>
              <a:buFontTx/>
              <a:buChar char="•"/>
            </a:pPr>
            <a:r>
              <a:rPr lang="fr-FR" altLang="zh-CN" sz="2000">
                <a:solidFill>
                  <a:srgbClr val="000066"/>
                </a:solidFill>
                <a:latin typeface="Verdana" pitchFamily="34" charset="0"/>
              </a:rPr>
              <a:t>75%</a:t>
            </a:r>
            <a:r>
              <a:rPr lang="zh-CN" altLang="en-US" sz="2000">
                <a:solidFill>
                  <a:srgbClr val="000066"/>
                </a:solidFill>
                <a:latin typeface="Verdana" pitchFamily="34" charset="0"/>
              </a:rPr>
              <a:t>的电脑使用者抱怨他们受到</a:t>
            </a:r>
            <a:r>
              <a:rPr lang="en-US" altLang="zh-CN" sz="2000">
                <a:solidFill>
                  <a:srgbClr val="000066"/>
                </a:solidFill>
                <a:latin typeface="Verdana" pitchFamily="34" charset="0"/>
              </a:rPr>
              <a:t>CVS</a:t>
            </a:r>
            <a:r>
              <a:rPr lang="zh-CN" altLang="en-US" sz="2000">
                <a:solidFill>
                  <a:srgbClr val="000066"/>
                </a:solidFill>
                <a:latin typeface="Verdana" pitchFamily="34" charset="0"/>
              </a:rPr>
              <a:t>的困扰</a:t>
            </a:r>
            <a:r>
              <a:rPr lang="fr-FR" sz="2000">
                <a:solidFill>
                  <a:srgbClr val="000066"/>
                </a:solidFill>
                <a:latin typeface="Verdana" pitchFamily="34" charset="0"/>
                <a:ea typeface="宋体" pitchFamily="2" charset="-122"/>
              </a:rPr>
              <a:t>*</a:t>
            </a:r>
          </a:p>
          <a:p>
            <a:pPr>
              <a:buFontTx/>
              <a:buChar char="•"/>
            </a:pPr>
            <a:r>
              <a:rPr lang="en-US" altLang="zh-CN" sz="2000">
                <a:solidFill>
                  <a:srgbClr val="000066"/>
                </a:solidFill>
                <a:latin typeface="Verdana" pitchFamily="34" charset="0"/>
              </a:rPr>
              <a:t> </a:t>
            </a:r>
            <a:r>
              <a:rPr lang="zh-CN" altLang="en-US" sz="2000">
                <a:solidFill>
                  <a:srgbClr val="000066"/>
                </a:solidFill>
                <a:latin typeface="Verdana" pitchFamily="34" charset="0"/>
              </a:rPr>
              <a:t>当持续使用时间超过</a:t>
            </a:r>
            <a:r>
              <a:rPr lang="en-US" altLang="zh-CN" sz="2000">
                <a:solidFill>
                  <a:srgbClr val="000066"/>
                </a:solidFill>
                <a:latin typeface="Verdana" pitchFamily="34" charset="0"/>
              </a:rPr>
              <a:t>3</a:t>
            </a:r>
            <a:r>
              <a:rPr lang="zh-CN" altLang="en-US" sz="2000">
                <a:solidFill>
                  <a:srgbClr val="000066"/>
                </a:solidFill>
                <a:latin typeface="Verdana" pitchFamily="34" charset="0"/>
              </a:rPr>
              <a:t>个小时，则此比率会上升至</a:t>
            </a:r>
            <a:r>
              <a:rPr lang="en-US" altLang="zh-CN" sz="2000">
                <a:solidFill>
                  <a:srgbClr val="000066"/>
                </a:solidFill>
                <a:latin typeface="Verdana" pitchFamily="34" charset="0"/>
              </a:rPr>
              <a:t>88%*</a:t>
            </a:r>
            <a:r>
              <a:rPr lang="fr-FR" altLang="zh-CN" sz="2000">
                <a:solidFill>
                  <a:srgbClr val="000066"/>
                </a:solidFill>
                <a:latin typeface="Verdana" pitchFamily="34" charset="0"/>
              </a:rPr>
              <a:t>*</a:t>
            </a:r>
          </a:p>
          <a:p>
            <a:endParaRPr lang="en-US" altLang="zh-CN" sz="1400">
              <a:solidFill>
                <a:srgbClr val="000066"/>
              </a:solidFill>
              <a:latin typeface="Verdan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itle 4"/>
          <p:cNvSpPr>
            <a:spLocks noGrp="1"/>
          </p:cNvSpPr>
          <p:nvPr>
            <p:ph type="title" idx="4294967295"/>
          </p:nvPr>
        </p:nvSpPr>
        <p:spPr>
          <a:xfrm>
            <a:off x="3175" y="15875"/>
            <a:ext cx="9140825" cy="715963"/>
          </a:xfrm>
        </p:spPr>
        <p:txBody>
          <a:bodyPr/>
          <a:lstStyle/>
          <a:p>
            <a:pPr eaLnBrk="1" hangingPunct="1"/>
            <a:r>
              <a:rPr lang="zh-CN" altLang="en-US" sz="3600" smtClean="0"/>
              <a:t>万里路电脑专用镜片</a:t>
            </a:r>
          </a:p>
        </p:txBody>
      </p:sp>
      <p:sp>
        <p:nvSpPr>
          <p:cNvPr id="4100" name="Content Placeholder 7"/>
          <p:cNvSpPr>
            <a:spLocks noGrp="1"/>
          </p:cNvSpPr>
          <p:nvPr>
            <p:ph sz="half" idx="4294967295"/>
          </p:nvPr>
        </p:nvSpPr>
        <p:spPr>
          <a:xfrm>
            <a:off x="228600" y="838200"/>
            <a:ext cx="4111625" cy="5334000"/>
          </a:xfrm>
          <a:solidFill>
            <a:schemeClr val="accent2">
              <a:lumMod val="20000"/>
              <a:lumOff val="80000"/>
            </a:schemeClr>
          </a:solidFill>
        </p:spPr>
        <p:txBody>
          <a:bodyPr/>
          <a:lstStyle/>
          <a:p>
            <a:pPr eaLnBrk="1" hangingPunct="1"/>
            <a:r>
              <a:rPr lang="zh-CN" altLang="en-US" sz="3600" smtClean="0"/>
              <a:t>产品特点</a:t>
            </a:r>
          </a:p>
          <a:p>
            <a:pPr eaLnBrk="1" hangingPunct="1"/>
            <a:endParaRPr lang="zh-CN" altLang="en-US" sz="3600" smtClean="0"/>
          </a:p>
        </p:txBody>
      </p:sp>
      <p:sp>
        <p:nvSpPr>
          <p:cNvPr id="4099" name="Text Placeholder 6"/>
          <p:cNvSpPr>
            <a:spLocks noGrp="1"/>
          </p:cNvSpPr>
          <p:nvPr>
            <p:ph sz="half" idx="4294967295"/>
          </p:nvPr>
        </p:nvSpPr>
        <p:spPr>
          <a:xfrm>
            <a:off x="4643438" y="838200"/>
            <a:ext cx="3790950" cy="5224463"/>
          </a:xfrm>
          <a:solidFill>
            <a:schemeClr val="accent2">
              <a:lumMod val="20000"/>
              <a:lumOff val="80000"/>
            </a:schemeClr>
          </a:solidFill>
        </p:spPr>
        <p:txBody>
          <a:bodyPr/>
          <a:lstStyle/>
          <a:p>
            <a:pPr eaLnBrk="1" hangingPunct="1"/>
            <a:r>
              <a:rPr lang="zh-CN" altLang="en-US" sz="3600" smtClean="0"/>
              <a:t>消费者利益点</a:t>
            </a:r>
          </a:p>
        </p:txBody>
      </p:sp>
      <p:pic>
        <p:nvPicPr>
          <p:cNvPr id="587781" name="Picture 2"/>
          <p:cNvPicPr>
            <a:picLocks noChangeAspect="1" noChangeArrowheads="1"/>
          </p:cNvPicPr>
          <p:nvPr/>
        </p:nvPicPr>
        <p:blipFill>
          <a:blip r:embed="rId2" cstate="print"/>
          <a:srcRect/>
          <a:stretch>
            <a:fillRect/>
          </a:stretch>
        </p:blipFill>
        <p:spPr bwMode="auto">
          <a:xfrm>
            <a:off x="228600" y="4149725"/>
            <a:ext cx="1966913" cy="1395413"/>
          </a:xfrm>
          <a:prstGeom prst="rect">
            <a:avLst/>
          </a:prstGeom>
          <a:noFill/>
          <a:ln w="9525">
            <a:noFill/>
            <a:miter lim="800000"/>
            <a:headEnd/>
            <a:tailEnd/>
          </a:ln>
        </p:spPr>
      </p:pic>
      <p:sp>
        <p:nvSpPr>
          <p:cNvPr id="587782" name="Rectangle 9"/>
          <p:cNvSpPr>
            <a:spLocks noChangeArrowheads="1"/>
          </p:cNvSpPr>
          <p:nvPr/>
        </p:nvSpPr>
        <p:spPr bwMode="auto">
          <a:xfrm>
            <a:off x="533400" y="5638800"/>
            <a:ext cx="1784350" cy="304800"/>
          </a:xfrm>
          <a:prstGeom prst="rect">
            <a:avLst/>
          </a:prstGeom>
          <a:noFill/>
          <a:ln w="9525">
            <a:noFill/>
            <a:miter lim="800000"/>
            <a:headEnd/>
            <a:tailEnd/>
          </a:ln>
        </p:spPr>
        <p:txBody>
          <a:bodyPr wrap="none">
            <a:spAutoFit/>
          </a:bodyPr>
          <a:lstStyle/>
          <a:p>
            <a:r>
              <a:rPr lang="zh-CN" altLang="en-US" sz="1400">
                <a:latin typeface="Calibri" pitchFamily="34" charset="0"/>
              </a:rPr>
              <a:t>万里路电脑专用镜片</a:t>
            </a:r>
          </a:p>
        </p:txBody>
      </p:sp>
      <p:pic>
        <p:nvPicPr>
          <p:cNvPr id="587783" name="Picture 3"/>
          <p:cNvPicPr>
            <a:picLocks noChangeAspect="1" noChangeArrowheads="1"/>
          </p:cNvPicPr>
          <p:nvPr/>
        </p:nvPicPr>
        <p:blipFill>
          <a:blip r:embed="rId3" cstate="print"/>
          <a:srcRect/>
          <a:stretch>
            <a:fillRect/>
          </a:stretch>
        </p:blipFill>
        <p:spPr bwMode="auto">
          <a:xfrm>
            <a:off x="2514600" y="4186238"/>
            <a:ext cx="1828800" cy="1300162"/>
          </a:xfrm>
          <a:prstGeom prst="rect">
            <a:avLst/>
          </a:prstGeom>
          <a:noFill/>
          <a:ln w="9525">
            <a:noFill/>
            <a:miter lim="800000"/>
            <a:headEnd/>
            <a:tailEnd/>
          </a:ln>
        </p:spPr>
      </p:pic>
      <p:sp>
        <p:nvSpPr>
          <p:cNvPr id="587784" name="Rectangle 11"/>
          <p:cNvSpPr>
            <a:spLocks noChangeArrowheads="1"/>
          </p:cNvSpPr>
          <p:nvPr/>
        </p:nvSpPr>
        <p:spPr bwMode="auto">
          <a:xfrm>
            <a:off x="2819400" y="5638800"/>
            <a:ext cx="1250950" cy="304800"/>
          </a:xfrm>
          <a:prstGeom prst="rect">
            <a:avLst/>
          </a:prstGeom>
          <a:noFill/>
          <a:ln w="9525">
            <a:noFill/>
            <a:miter lim="800000"/>
            <a:headEnd/>
            <a:tailEnd/>
          </a:ln>
        </p:spPr>
        <p:txBody>
          <a:bodyPr wrap="none">
            <a:spAutoFit/>
          </a:bodyPr>
          <a:lstStyle/>
          <a:p>
            <a:r>
              <a:rPr lang="zh-CN" altLang="en-US" sz="1400">
                <a:latin typeface="Calibri" pitchFamily="34" charset="0"/>
              </a:rPr>
              <a:t>传统渐进镜片</a:t>
            </a:r>
          </a:p>
        </p:txBody>
      </p:sp>
      <p:pic>
        <p:nvPicPr>
          <p:cNvPr id="587785" name="Picture 4"/>
          <p:cNvPicPr>
            <a:picLocks noChangeAspect="1" noChangeArrowheads="1"/>
          </p:cNvPicPr>
          <p:nvPr/>
        </p:nvPicPr>
        <p:blipFill>
          <a:blip r:embed="rId4" cstate="print"/>
          <a:srcRect/>
          <a:stretch>
            <a:fillRect/>
          </a:stretch>
        </p:blipFill>
        <p:spPr bwMode="auto">
          <a:xfrm>
            <a:off x="4648200" y="4800600"/>
            <a:ext cx="865188" cy="944563"/>
          </a:xfrm>
          <a:prstGeom prst="rect">
            <a:avLst/>
          </a:prstGeom>
          <a:noFill/>
          <a:ln w="9525">
            <a:noFill/>
            <a:miter lim="800000"/>
            <a:headEnd/>
            <a:tailEnd/>
          </a:ln>
        </p:spPr>
      </p:pic>
      <p:pic>
        <p:nvPicPr>
          <p:cNvPr id="587786" name="Picture 7"/>
          <p:cNvPicPr>
            <a:picLocks noChangeAspect="1" noChangeArrowheads="1"/>
          </p:cNvPicPr>
          <p:nvPr/>
        </p:nvPicPr>
        <p:blipFill>
          <a:blip r:embed="rId5" cstate="print"/>
          <a:srcRect/>
          <a:stretch>
            <a:fillRect/>
          </a:stretch>
        </p:blipFill>
        <p:spPr bwMode="auto">
          <a:xfrm>
            <a:off x="6553200" y="4800600"/>
            <a:ext cx="857250" cy="946150"/>
          </a:xfrm>
          <a:prstGeom prst="rect">
            <a:avLst/>
          </a:prstGeom>
          <a:noFill/>
          <a:ln w="9525">
            <a:noFill/>
            <a:miter lim="800000"/>
            <a:headEnd/>
            <a:tailEnd/>
          </a:ln>
        </p:spPr>
      </p:pic>
      <p:pic>
        <p:nvPicPr>
          <p:cNvPr id="587787" name="Picture 8"/>
          <p:cNvPicPr>
            <a:picLocks noChangeAspect="1" noChangeArrowheads="1"/>
          </p:cNvPicPr>
          <p:nvPr/>
        </p:nvPicPr>
        <p:blipFill>
          <a:blip r:embed="rId6" cstate="print"/>
          <a:srcRect/>
          <a:stretch>
            <a:fillRect/>
          </a:stretch>
        </p:blipFill>
        <p:spPr bwMode="auto">
          <a:xfrm>
            <a:off x="5562600" y="4800600"/>
            <a:ext cx="860425" cy="939800"/>
          </a:xfrm>
          <a:prstGeom prst="rect">
            <a:avLst/>
          </a:prstGeom>
          <a:noFill/>
          <a:ln w="9525">
            <a:noFill/>
            <a:miter lim="800000"/>
            <a:headEnd/>
            <a:tailEnd/>
          </a:ln>
        </p:spPr>
      </p:pic>
      <p:pic>
        <p:nvPicPr>
          <p:cNvPr id="587788" name="Picture 9"/>
          <p:cNvPicPr>
            <a:picLocks noChangeAspect="1" noChangeArrowheads="1"/>
          </p:cNvPicPr>
          <p:nvPr/>
        </p:nvPicPr>
        <p:blipFill>
          <a:blip r:embed="rId7" cstate="print"/>
          <a:srcRect/>
          <a:stretch>
            <a:fillRect/>
          </a:stretch>
        </p:blipFill>
        <p:spPr bwMode="auto">
          <a:xfrm>
            <a:off x="7543800" y="4800600"/>
            <a:ext cx="857250" cy="944563"/>
          </a:xfrm>
          <a:prstGeom prst="rect">
            <a:avLst/>
          </a:prstGeom>
          <a:noFill/>
          <a:ln w="9525">
            <a:noFill/>
            <a:miter lim="800000"/>
            <a:headEnd/>
            <a:tailEnd/>
          </a:ln>
        </p:spPr>
      </p:pic>
      <p:sp>
        <p:nvSpPr>
          <p:cNvPr id="14" name="TextBox 13"/>
          <p:cNvSpPr txBox="1"/>
          <p:nvPr/>
        </p:nvSpPr>
        <p:spPr>
          <a:xfrm>
            <a:off x="533400" y="1600200"/>
            <a:ext cx="3810000" cy="2192338"/>
          </a:xfrm>
          <a:prstGeom prst="rect">
            <a:avLst/>
          </a:prstGeom>
          <a:noFill/>
        </p:spPr>
        <p:txBody>
          <a:bodyPr>
            <a:spAutoFit/>
          </a:bodyPr>
          <a:lstStyle/>
          <a:p>
            <a:pPr marL="342900" indent="-342900" algn="just" fontAlgn="auto">
              <a:spcBef>
                <a:spcPts val="0"/>
              </a:spcBef>
              <a:spcAft>
                <a:spcPts val="0"/>
              </a:spcAft>
              <a:buFont typeface="+mj-lt"/>
              <a:buAutoNum type="arabicPeriod"/>
              <a:defRPr/>
            </a:pPr>
            <a:r>
              <a:rPr lang="zh-CN" kern="100" dirty="0">
                <a:latin typeface="Calibri"/>
                <a:cs typeface="Times New Roman"/>
              </a:rPr>
              <a:t>全屏增强系统：</a:t>
            </a:r>
          </a:p>
          <a:p>
            <a:pPr marL="266700" algn="just" fontAlgn="auto">
              <a:spcBef>
                <a:spcPts val="0"/>
              </a:spcBef>
              <a:spcAft>
                <a:spcPts val="0"/>
              </a:spcAft>
              <a:defRPr/>
            </a:pPr>
            <a:r>
              <a:rPr lang="zh-CN" sz="1400" kern="100" dirty="0">
                <a:latin typeface="Calibri"/>
                <a:cs typeface="Times New Roman"/>
              </a:rPr>
              <a:t>周边散光更柔和，让中近距离的视野更宽阔。</a:t>
            </a:r>
            <a:endParaRPr lang="en-US" altLang="zh-CN" sz="1400" kern="100" dirty="0">
              <a:latin typeface="Calibri"/>
              <a:cs typeface="Times New Roman"/>
            </a:endParaRPr>
          </a:p>
          <a:p>
            <a:pPr marL="266700" algn="just" fontAlgn="auto">
              <a:spcBef>
                <a:spcPts val="0"/>
              </a:spcBef>
              <a:spcAft>
                <a:spcPts val="0"/>
              </a:spcAft>
              <a:defRPr/>
            </a:pPr>
            <a:endParaRPr lang="zh-CN" sz="1400" kern="100" dirty="0">
              <a:latin typeface="Calibri"/>
              <a:cs typeface="Times New Roman"/>
            </a:endParaRPr>
          </a:p>
          <a:p>
            <a:pPr marL="342900" indent="-342900" algn="just" fontAlgn="auto">
              <a:spcBef>
                <a:spcPts val="0"/>
              </a:spcBef>
              <a:spcAft>
                <a:spcPts val="0"/>
              </a:spcAft>
              <a:buFont typeface="+mj-lt"/>
              <a:buAutoNum type="arabicPeriod" startAt="2"/>
              <a:defRPr/>
            </a:pPr>
            <a:r>
              <a:rPr lang="zh-CN" kern="100" dirty="0">
                <a:latin typeface="Calibri"/>
                <a:cs typeface="Times New Roman"/>
              </a:rPr>
              <a:t>人体工程视觉提升系统：</a:t>
            </a:r>
          </a:p>
          <a:p>
            <a:pPr marL="266700" algn="just" fontAlgn="auto">
              <a:spcBef>
                <a:spcPts val="0"/>
              </a:spcBef>
              <a:spcAft>
                <a:spcPts val="0"/>
              </a:spcAft>
              <a:defRPr/>
            </a:pPr>
            <a:r>
              <a:rPr lang="zh-CN" sz="1400" kern="100" dirty="0">
                <a:latin typeface="Calibri"/>
                <a:cs typeface="Times New Roman"/>
              </a:rPr>
              <a:t>戴镜者可以保持自然的头部姿势（</a:t>
            </a:r>
            <a:r>
              <a:rPr lang="en-US" sz="1400" kern="100" dirty="0">
                <a:latin typeface="Calibri"/>
                <a:ea typeface="宋体"/>
                <a:cs typeface="Times New Roman"/>
              </a:rPr>
              <a:t>30</a:t>
            </a:r>
            <a:r>
              <a:rPr lang="en-US" sz="1400" kern="100" dirty="0">
                <a:latin typeface="Sylfaen"/>
                <a:ea typeface="宋体"/>
                <a:cs typeface="Times New Roman"/>
              </a:rPr>
              <a:t>°</a:t>
            </a:r>
            <a:r>
              <a:rPr lang="zh-CN" sz="1400" kern="100" dirty="0">
                <a:latin typeface="Calibri"/>
                <a:cs typeface="Times New Roman"/>
              </a:rPr>
              <a:t>角），可同时看清键盘和屏幕。</a:t>
            </a:r>
            <a:endParaRPr lang="en-US" altLang="zh-CN" sz="1400" kern="100" dirty="0">
              <a:latin typeface="Calibri"/>
              <a:cs typeface="Times New Roman"/>
            </a:endParaRPr>
          </a:p>
          <a:p>
            <a:pPr marL="266700" algn="just" fontAlgn="auto">
              <a:spcBef>
                <a:spcPts val="0"/>
              </a:spcBef>
              <a:spcAft>
                <a:spcPts val="0"/>
              </a:spcAft>
              <a:defRPr/>
            </a:pPr>
            <a:endParaRPr lang="zh-CN" sz="1400" kern="100" dirty="0">
              <a:latin typeface="Calibri"/>
              <a:cs typeface="Times New Roman"/>
            </a:endParaRPr>
          </a:p>
          <a:p>
            <a:pPr marL="342900" indent="-342900" algn="just" fontAlgn="auto">
              <a:spcBef>
                <a:spcPts val="0"/>
              </a:spcBef>
              <a:spcAft>
                <a:spcPts val="0"/>
              </a:spcAft>
              <a:buFont typeface="+mj-lt"/>
              <a:buAutoNum type="arabicPeriod" startAt="3"/>
              <a:defRPr/>
            </a:pPr>
            <a:r>
              <a:rPr lang="zh-CN" kern="100" dirty="0">
                <a:latin typeface="Calibri"/>
                <a:cs typeface="Times New Roman"/>
              </a:rPr>
              <a:t>数码表面成形技术：</a:t>
            </a:r>
          </a:p>
          <a:p>
            <a:pPr marL="266700" algn="just" fontAlgn="auto">
              <a:spcBef>
                <a:spcPts val="0"/>
              </a:spcBef>
              <a:spcAft>
                <a:spcPts val="0"/>
              </a:spcAft>
              <a:defRPr/>
            </a:pPr>
            <a:r>
              <a:rPr lang="zh-CN" sz="1400" kern="100" dirty="0">
                <a:latin typeface="Calibri"/>
                <a:cs typeface="Times New Roman"/>
              </a:rPr>
              <a:t>更精准地匹配戴镜者处方。</a:t>
            </a:r>
          </a:p>
        </p:txBody>
      </p:sp>
      <p:sp>
        <p:nvSpPr>
          <p:cNvPr id="15" name="TextBox 14"/>
          <p:cNvSpPr txBox="1"/>
          <p:nvPr/>
        </p:nvSpPr>
        <p:spPr>
          <a:xfrm>
            <a:off x="4648200" y="1752600"/>
            <a:ext cx="4286250" cy="1828800"/>
          </a:xfrm>
          <a:prstGeom prst="rect">
            <a:avLst/>
          </a:prstGeom>
          <a:noFill/>
        </p:spPr>
        <p:txBody>
          <a:bodyPr>
            <a:spAutoFit/>
          </a:bodyPr>
          <a:lstStyle/>
          <a:p>
            <a:pPr marL="342900" indent="-342900" fontAlgn="auto">
              <a:spcBef>
                <a:spcPts val="0"/>
              </a:spcBef>
              <a:spcAft>
                <a:spcPts val="0"/>
              </a:spcAft>
              <a:buFont typeface="+mj-lt"/>
              <a:buAutoNum type="arabicPeriod"/>
              <a:defRPr/>
            </a:pPr>
            <a:r>
              <a:rPr lang="zh-CN" altLang="en-US" kern="100" dirty="0">
                <a:latin typeface="Calibri"/>
                <a:cs typeface="Times New Roman"/>
              </a:rPr>
              <a:t>长时间维持清晰视觉</a:t>
            </a:r>
            <a:endParaRPr lang="en-US" altLang="zh-CN" kern="100" dirty="0">
              <a:latin typeface="Calibri"/>
              <a:cs typeface="Times New Roman"/>
            </a:endParaRPr>
          </a:p>
          <a:p>
            <a:pPr marL="266700" algn="just" fontAlgn="auto">
              <a:spcBef>
                <a:spcPts val="0"/>
              </a:spcBef>
              <a:spcAft>
                <a:spcPts val="0"/>
              </a:spcAft>
              <a:defRPr/>
            </a:pPr>
            <a:endParaRPr lang="zh-CN" sz="1400" kern="100" dirty="0">
              <a:latin typeface="Calibri"/>
              <a:cs typeface="Times New Roman"/>
            </a:endParaRPr>
          </a:p>
          <a:p>
            <a:pPr marL="342900" indent="-342900" algn="just" fontAlgn="auto">
              <a:spcBef>
                <a:spcPts val="0"/>
              </a:spcBef>
              <a:spcAft>
                <a:spcPts val="0"/>
              </a:spcAft>
              <a:buFont typeface="+mj-lt"/>
              <a:buAutoNum type="arabicPeriod" startAt="2"/>
              <a:defRPr/>
            </a:pPr>
            <a:r>
              <a:rPr lang="zh-CN" altLang="en-US" kern="100" dirty="0">
                <a:latin typeface="Calibri"/>
                <a:cs typeface="Times New Roman"/>
              </a:rPr>
              <a:t>眼睛频繁移动都不会降低舒适度</a:t>
            </a:r>
            <a:endParaRPr lang="zh-CN" kern="100" dirty="0">
              <a:latin typeface="Calibri"/>
              <a:cs typeface="Times New Roman"/>
            </a:endParaRPr>
          </a:p>
          <a:p>
            <a:pPr marL="266700" algn="just" fontAlgn="auto">
              <a:spcBef>
                <a:spcPts val="0"/>
              </a:spcBef>
              <a:spcAft>
                <a:spcPts val="0"/>
              </a:spcAft>
              <a:defRPr/>
            </a:pPr>
            <a:endParaRPr lang="zh-CN" sz="1400" kern="100" dirty="0">
              <a:latin typeface="Calibri"/>
              <a:cs typeface="Times New Roman"/>
            </a:endParaRPr>
          </a:p>
          <a:p>
            <a:pPr marL="342900" indent="-342900" algn="just" fontAlgn="auto">
              <a:spcBef>
                <a:spcPts val="0"/>
              </a:spcBef>
              <a:spcAft>
                <a:spcPts val="0"/>
              </a:spcAft>
              <a:buFont typeface="+mj-lt"/>
              <a:buAutoNum type="arabicPeriod" startAt="3"/>
              <a:defRPr/>
            </a:pPr>
            <a:r>
              <a:rPr lang="zh-CN" altLang="en-US" kern="100" dirty="0">
                <a:latin typeface="Calibri"/>
                <a:cs typeface="Times New Roman"/>
              </a:rPr>
              <a:t>眼睛调节稳定，不易疲劳</a:t>
            </a:r>
            <a:endParaRPr lang="en-US" altLang="zh-CN" kern="100" dirty="0">
              <a:latin typeface="Calibri"/>
              <a:cs typeface="Times New Roman"/>
            </a:endParaRPr>
          </a:p>
          <a:p>
            <a:pPr marL="342900" indent="-342900" algn="just" fontAlgn="auto">
              <a:spcBef>
                <a:spcPts val="0"/>
              </a:spcBef>
              <a:spcAft>
                <a:spcPts val="0"/>
              </a:spcAft>
              <a:buFont typeface="+mj-lt"/>
              <a:buAutoNum type="arabicPeriod" startAt="3"/>
              <a:defRPr/>
            </a:pPr>
            <a:endParaRPr lang="en-US" altLang="zh-CN" sz="1400" kern="100" dirty="0">
              <a:latin typeface="Calibri"/>
              <a:cs typeface="Times New Roman"/>
            </a:endParaRPr>
          </a:p>
          <a:p>
            <a:pPr marL="342900" indent="-342900" algn="just" fontAlgn="auto">
              <a:spcBef>
                <a:spcPts val="0"/>
              </a:spcBef>
              <a:spcAft>
                <a:spcPts val="0"/>
              </a:spcAft>
              <a:buFont typeface="+mj-lt"/>
              <a:buAutoNum type="arabicPeriod" startAt="3"/>
              <a:defRPr/>
            </a:pPr>
            <a:r>
              <a:rPr lang="zh-CN" altLang="en-US" kern="100" dirty="0">
                <a:latin typeface="Calibri"/>
                <a:cs typeface="Times New Roman"/>
              </a:rPr>
              <a:t>眼睛聚焦在数码屏幕上更容易</a:t>
            </a:r>
            <a:endParaRPr lang="zh-CN" kern="100" dirty="0">
              <a:latin typeface="Calibri"/>
              <a:cs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8802" name="Group 2"/>
          <p:cNvGraphicFramePr>
            <a:graphicFrameLocks noGrp="1"/>
          </p:cNvGraphicFramePr>
          <p:nvPr/>
        </p:nvGraphicFramePr>
        <p:xfrm>
          <a:off x="179388" y="0"/>
          <a:ext cx="8785225" cy="6165851"/>
        </p:xfrm>
        <a:graphic>
          <a:graphicData uri="http://schemas.openxmlformats.org/drawingml/2006/table">
            <a:tbl>
              <a:tblPr/>
              <a:tblGrid>
                <a:gridCol w="1079500"/>
                <a:gridCol w="649287"/>
                <a:gridCol w="647700"/>
                <a:gridCol w="2016125"/>
                <a:gridCol w="1223963"/>
                <a:gridCol w="1008062"/>
                <a:gridCol w="2160588"/>
              </a:tblGrid>
              <a:tr h="904875">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镜片名称              （渐进片）             </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折射率</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特点</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通道长度</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最小镜架立线高度</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适用人群</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rowSpan="4">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宋体" pitchFamily="2" charset="-122"/>
                          <a:ea typeface="宋体" pitchFamily="2" charset="-122"/>
                        </a:rPr>
                        <a:t>万里路                     电脑专用镜片</a:t>
                      </a:r>
                      <a:r>
                        <a:rPr kumimoji="0" lang="en-US" altLang="zh-CN" sz="1400" b="1" i="0" u="none" strike="noStrike" cap="none" normalizeH="0" baseline="0" smtClean="0">
                          <a:ln>
                            <a:noFill/>
                          </a:ln>
                          <a:solidFill>
                            <a:schemeClr val="tx1"/>
                          </a:solidFill>
                          <a:effectLst/>
                          <a:latin typeface="宋体" pitchFamily="2" charset="-122"/>
                          <a:ea typeface="宋体" pitchFamily="2" charset="-122"/>
                        </a:rPr>
                        <a:t>DFB</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宋体" pitchFamily="2" charset="-122"/>
                          <a:ea typeface="宋体" pitchFamily="2" charset="-122"/>
                        </a:rPr>
                        <a:t>标准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1.502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、中近距离的全屏清晰视觉                                       </a:t>
                      </a:r>
                      <a:r>
                        <a:rPr kumimoji="0" lang="en-US" altLang="zh-CN" sz="1400" b="0" i="0" u="none" strike="noStrike" cap="none" normalizeH="0" baseline="0" smtClean="0">
                          <a:ln>
                            <a:noFill/>
                          </a:ln>
                          <a:solidFill>
                            <a:schemeClr val="tx1"/>
                          </a:solidFill>
                          <a:effectLst/>
                          <a:latin typeface="宋体" pitchFamily="2" charset="-122"/>
                          <a:ea typeface="宋体" pitchFamily="2" charset="-122"/>
                        </a:rPr>
                        <a:t>2</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、头部、颈部的舒适自然                          </a:t>
                      </a:r>
                      <a:r>
                        <a:rPr kumimoji="0" lang="en-US" altLang="zh-CN" sz="1400" b="0" i="0" u="none" strike="noStrike" cap="none" normalizeH="0" baseline="0" smtClean="0">
                          <a:ln>
                            <a:noFill/>
                          </a:ln>
                          <a:solidFill>
                            <a:schemeClr val="tx1"/>
                          </a:solidFill>
                          <a:effectLst/>
                          <a:latin typeface="宋体" pitchFamily="2" charset="-122"/>
                          <a:ea typeface="宋体" pitchFamily="2" charset="-122"/>
                        </a:rPr>
                        <a:t>3</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、观看数码屏幕更自如</a:t>
                      </a:r>
                      <a:br>
                        <a:rPr kumimoji="0" lang="zh-CN" altLang="en-US" sz="1400" b="0" i="0" u="none" strike="noStrike" cap="none" normalizeH="0" baseline="0" smtClean="0">
                          <a:ln>
                            <a:noFill/>
                          </a:ln>
                          <a:solidFill>
                            <a:schemeClr val="tx1"/>
                          </a:solidFill>
                          <a:effectLst/>
                          <a:latin typeface="宋体" pitchFamily="2" charset="-122"/>
                          <a:ea typeface="宋体" pitchFamily="2" charset="-122"/>
                        </a:rPr>
                      </a:br>
                      <a:r>
                        <a:rPr kumimoji="0" lang="en-US" altLang="zh-CN" sz="1400" b="0" i="0" u="none" strike="noStrike" cap="none" normalizeH="0" baseline="0" smtClean="0">
                          <a:ln>
                            <a:noFill/>
                          </a:ln>
                          <a:solidFill>
                            <a:schemeClr val="tx1"/>
                          </a:solidFill>
                          <a:effectLst/>
                          <a:latin typeface="宋体" pitchFamily="2" charset="-122"/>
                          <a:ea typeface="宋体" pitchFamily="2" charset="-122"/>
                        </a:rPr>
                        <a:t>4</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、使用数码屏幕持续时间更长                                    </a:t>
                      </a:r>
                      <a:r>
                        <a:rPr kumimoji="0" lang="en-US" altLang="zh-CN" sz="1400" b="0" i="0" u="none" strike="noStrike" cap="none" normalizeH="0" baseline="0" smtClean="0">
                          <a:ln>
                            <a:noFill/>
                          </a:ln>
                          <a:solidFill>
                            <a:schemeClr val="tx1"/>
                          </a:solidFill>
                          <a:effectLst/>
                          <a:latin typeface="宋体" pitchFamily="2" charset="-122"/>
                          <a:ea typeface="宋体" pitchFamily="2" charset="-122"/>
                        </a:rPr>
                        <a:t>5</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、眼睛聚焦更容易                               </a:t>
                      </a:r>
                      <a:r>
                        <a:rPr kumimoji="0" lang="en-US" altLang="zh-CN" sz="1400" b="0" i="0" u="none" strike="noStrike" cap="none" normalizeH="0" baseline="0" smtClean="0">
                          <a:ln>
                            <a:noFill/>
                          </a:ln>
                          <a:solidFill>
                            <a:schemeClr val="tx1"/>
                          </a:solidFill>
                          <a:effectLst/>
                          <a:latin typeface="宋体" pitchFamily="2" charset="-122"/>
                          <a:ea typeface="宋体" pitchFamily="2" charset="-122"/>
                        </a:rPr>
                        <a:t>6</a:t>
                      </a:r>
                      <a:r>
                        <a:rPr kumimoji="0" lang="zh-CN" altLang="en-US" sz="1400" b="0" i="0" u="none" strike="noStrike" cap="none" normalizeH="0" baseline="0" smtClean="0">
                          <a:ln>
                            <a:noFill/>
                          </a:ln>
                          <a:solidFill>
                            <a:schemeClr val="tx1"/>
                          </a:solidFill>
                          <a:effectLst/>
                          <a:latin typeface="宋体" pitchFamily="2" charset="-122"/>
                          <a:ea typeface="宋体" pitchFamily="2" charset="-122"/>
                        </a:rPr>
                        <a:t>、长时间维持清晰视觉                                                         </a:t>
                      </a:r>
                      <a:r>
                        <a:rPr kumimoji="0" lang="zh-CN" altLang="en-US" sz="1600" b="1" i="0" u="none" strike="noStrike" cap="none" normalizeH="0" baseline="0" smtClean="0">
                          <a:ln>
                            <a:noFill/>
                          </a:ln>
                          <a:solidFill>
                            <a:schemeClr val="tx1"/>
                          </a:solidFill>
                          <a:effectLst/>
                          <a:latin typeface="宋体" pitchFamily="2" charset="-122"/>
                          <a:ea typeface="宋体" pitchFamily="2" charset="-122"/>
                        </a:rPr>
                        <a:t>下加光：</a:t>
                      </a:r>
                      <a:r>
                        <a:rPr kumimoji="0" lang="en-US" altLang="zh-CN" sz="1600" b="1" i="0" u="none" strike="noStrike" cap="none" normalizeH="0" baseline="0" smtClean="0">
                          <a:ln>
                            <a:noFill/>
                          </a:ln>
                          <a:solidFill>
                            <a:schemeClr val="tx1"/>
                          </a:solidFill>
                          <a:effectLst/>
                          <a:latin typeface="宋体" pitchFamily="2" charset="-122"/>
                          <a:ea typeface="宋体" pitchFamily="2" charset="-122"/>
                        </a:rPr>
                        <a:t>+1.00</a:t>
                      </a:r>
                      <a:r>
                        <a:rPr kumimoji="0" lang="en-US" altLang="zh-CN" sz="1600" b="1" i="0" u="none" strike="noStrike" cap="none" normalizeH="0" baseline="0" smtClean="0">
                          <a:ln>
                            <a:noFill/>
                          </a:ln>
                          <a:solidFill>
                            <a:schemeClr val="tx1"/>
                          </a:solidFill>
                          <a:effectLst/>
                          <a:latin typeface="Arial"/>
                          <a:ea typeface="宋体" pitchFamily="2" charset="-122"/>
                        </a:rPr>
                        <a:t>—</a:t>
                      </a:r>
                      <a:r>
                        <a:rPr kumimoji="0" lang="en-US" altLang="zh-CN" sz="1600" b="1" i="0" u="none" strike="noStrike" cap="none" normalizeH="0" baseline="0" smtClean="0">
                          <a:ln>
                            <a:noFill/>
                          </a:ln>
                          <a:solidFill>
                            <a:schemeClr val="tx1"/>
                          </a:solidFill>
                          <a:effectLst/>
                          <a:latin typeface="宋体" pitchFamily="2" charset="-122"/>
                          <a:ea typeface="宋体" pitchFamily="2" charset="-122"/>
                        </a:rPr>
                        <a:t>+2.50D</a:t>
                      </a:r>
                      <a:r>
                        <a:rPr kumimoji="0" lang="en-US" altLang="zh-CN" sz="1400" b="0" i="0" u="none" strike="noStrike" cap="none" normalizeH="0" baseline="0" smtClean="0">
                          <a:ln>
                            <a:noFill/>
                          </a:ln>
                          <a:solidFill>
                            <a:schemeClr val="tx1"/>
                          </a:solidFill>
                          <a:effectLst/>
                          <a:latin typeface="宋体" pitchFamily="2" charset="-122"/>
                          <a:ea typeface="宋体" pitchFamily="2" charset="-122"/>
                        </a:rPr>
                        <a:t/>
                      </a:r>
                      <a:br>
                        <a:rPr kumimoji="0" lang="en-US" altLang="zh-CN" sz="1400" b="0" i="0" u="none" strike="noStrike" cap="none" normalizeH="0" baseline="0" smtClean="0">
                          <a:ln>
                            <a:noFill/>
                          </a:ln>
                          <a:solidFill>
                            <a:schemeClr val="tx1"/>
                          </a:solidFill>
                          <a:effectLst/>
                          <a:latin typeface="宋体" pitchFamily="2" charset="-122"/>
                          <a:ea typeface="宋体" pitchFamily="2" charset="-122"/>
                        </a:rPr>
                      </a:br>
                      <a:r>
                        <a:rPr kumimoji="0" lang="en-US" altLang="zh-CN" sz="1400" b="0" i="0" u="none" strike="noStrike" cap="none" normalizeH="0" baseline="0" smtClean="0">
                          <a:ln>
                            <a:noFill/>
                          </a:ln>
                          <a:solidFill>
                            <a:schemeClr val="tx1"/>
                          </a:solidFill>
                          <a:effectLst/>
                          <a:latin typeface="宋体" pitchFamily="2" charset="-122"/>
                          <a:ea typeface="宋体" pitchFamily="2" charset="-122"/>
                        </a:rPr>
                        <a:t/>
                      </a:r>
                      <a:br>
                        <a:rPr kumimoji="0" lang="en-US" altLang="zh-CN" sz="1400" b="0" i="0" u="none" strike="noStrike" cap="none" normalizeH="0" baseline="0" smtClean="0">
                          <a:ln>
                            <a:noFill/>
                          </a:ln>
                          <a:solidFill>
                            <a:schemeClr val="tx1"/>
                          </a:solidFill>
                          <a:effectLst/>
                          <a:latin typeface="宋体" pitchFamily="2" charset="-122"/>
                          <a:ea typeface="宋体" pitchFamily="2" charset="-122"/>
                        </a:rPr>
                      </a:b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13mm</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23mm</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、办公场所使用的中近距离眼镜。</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、单距离老花镜的升级镜片，提供中近距离的连续视觉。</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、为需要长时间看电脑和看书的渐进片配戴者，提供另一个解决方案。在长时间近用时获得大的中近视野。提高舒适度。</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、为初次花镜的配戴者提供中近视野而不是单一视野。</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、静态中近视野效果最好。</a:t>
                      </a:r>
                      <a:endParaRPr kumimoji="0" lang="zh-CN" altLang="en-US" sz="2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706563">
                <a:tc vMerge="1">
                  <a:txBody>
                    <a:bodyPr/>
                    <a:lstStyle/>
                    <a:p>
                      <a:endParaRPr lang="zh-CN" altLang="en-US"/>
                    </a:p>
                  </a:txBody>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宋体" pitchFamily="2" charset="-122"/>
                          <a:ea typeface="宋体" pitchFamily="2" charset="-122"/>
                        </a:rPr>
                        <a:t>特薄</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1.6</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531938">
                <a:tc vMerge="1">
                  <a:txBody>
                    <a:bodyPr/>
                    <a:lstStyle/>
                    <a:p>
                      <a:endParaRPr lang="zh-CN" altLang="en-US"/>
                    </a:p>
                  </a:txBody>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宋体" pitchFamily="2" charset="-122"/>
                          <a:ea typeface="宋体" pitchFamily="2" charset="-122"/>
                        </a:rPr>
                        <a:t>宇宙</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1.59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517650">
                <a:tc vMerge="1">
                  <a:txBody>
                    <a:bodyPr/>
                    <a:lstStyle/>
                    <a:p>
                      <a:endParaRPr lang="zh-CN" altLang="en-US"/>
                    </a:p>
                  </a:txBody>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宋体" pitchFamily="2" charset="-122"/>
                          <a:ea typeface="宋体" pitchFamily="2" charset="-122"/>
                        </a:rPr>
                        <a:t>依视美</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宋体" pitchFamily="2" charset="-122"/>
                          <a:ea typeface="宋体" pitchFamily="2" charset="-122"/>
                        </a:rPr>
                        <a:t>1.67</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idx="4294967295"/>
          </p:nvPr>
        </p:nvSpPr>
        <p:spPr/>
        <p:txBody>
          <a:bodyPr>
            <a:normAutofit fontScale="90000"/>
          </a:bodyPr>
          <a:lstStyle/>
          <a:p>
            <a:r>
              <a:rPr lang="zh-CN" altLang="en-US" sz="4000" smtClean="0"/>
              <a:t>验光和订单时的注意事项</a:t>
            </a:r>
            <a:r>
              <a:rPr lang="en-US" altLang="zh-CN" sz="4000" smtClean="0"/>
              <a:t/>
            </a:r>
            <a:br>
              <a:rPr lang="en-US" altLang="zh-CN" sz="4000" smtClean="0"/>
            </a:br>
            <a:r>
              <a:rPr lang="zh-CN" altLang="en-US" sz="2800" smtClean="0"/>
              <a:t>（请在阅读本页的同时参考万里路电脑专用镜片的测量卡）</a:t>
            </a:r>
            <a:endParaRPr lang="fr-FR" altLang="zh-CN" sz="2800" smtClean="0"/>
          </a:p>
        </p:txBody>
      </p:sp>
      <p:sp>
        <p:nvSpPr>
          <p:cNvPr id="37891" name="Rectangle 3"/>
          <p:cNvSpPr>
            <a:spLocks noGrp="1" noChangeArrowheads="1"/>
          </p:cNvSpPr>
          <p:nvPr>
            <p:ph type="body" idx="4294967295"/>
          </p:nvPr>
        </p:nvSpPr>
        <p:spPr>
          <a:ln>
            <a:solidFill>
              <a:schemeClr val="tx1"/>
            </a:solidFill>
          </a:ln>
        </p:spPr>
        <p:txBody>
          <a:bodyPr/>
          <a:lstStyle/>
          <a:p>
            <a:pPr>
              <a:lnSpc>
                <a:spcPct val="90000"/>
              </a:lnSpc>
            </a:pPr>
            <a:r>
              <a:rPr lang="zh-CN" altLang="en-US" smtClean="0">
                <a:effectLst>
                  <a:outerShdw blurRad="38100" dist="38100" dir="2700000" algn="tl">
                    <a:srgbClr val="C0C0C0"/>
                  </a:outerShdw>
                </a:effectLst>
              </a:rPr>
              <a:t>眼镜店在订购时必须提供以下参数：</a:t>
            </a:r>
            <a:endParaRPr lang="en-US" altLang="zh-CN" smtClean="0">
              <a:effectLst>
                <a:outerShdw blurRad="38100" dist="38100" dir="2700000" algn="tl">
                  <a:srgbClr val="C0C0C0"/>
                </a:outerShdw>
              </a:effectLst>
            </a:endParaRPr>
          </a:p>
          <a:p>
            <a:pPr lvl="1">
              <a:lnSpc>
                <a:spcPct val="90000"/>
              </a:lnSpc>
            </a:pPr>
            <a:r>
              <a:rPr lang="zh-CN" altLang="en-US" b="1" smtClean="0">
                <a:effectLst>
                  <a:outerShdw blurRad="38100" dist="38100" dir="2700000" algn="tl">
                    <a:srgbClr val="C0C0C0"/>
                  </a:outerShdw>
                </a:effectLst>
              </a:rPr>
              <a:t>远用处方</a:t>
            </a:r>
            <a:r>
              <a:rPr lang="en-US" altLang="zh-CN" b="1" smtClean="0">
                <a:effectLst>
                  <a:outerShdw blurRad="38100" dist="38100" dir="2700000" algn="tl">
                    <a:srgbClr val="C0C0C0"/>
                  </a:outerShdw>
                </a:effectLst>
              </a:rPr>
              <a:t>/</a:t>
            </a:r>
            <a:r>
              <a:rPr lang="zh-CN" altLang="en-US" b="1" smtClean="0">
                <a:effectLst>
                  <a:outerShdw blurRad="38100" dist="38100" dir="2700000" algn="tl">
                    <a:srgbClr val="C0C0C0"/>
                  </a:outerShdw>
                </a:effectLst>
              </a:rPr>
              <a:t>近用处方</a:t>
            </a:r>
            <a:endParaRPr lang="en-US" altLang="zh-CN" b="1" smtClean="0">
              <a:effectLst>
                <a:outerShdw blurRad="38100" dist="38100" dir="2700000" algn="tl">
                  <a:srgbClr val="C0C0C0"/>
                </a:outerShdw>
              </a:effectLst>
            </a:endParaRPr>
          </a:p>
          <a:p>
            <a:pPr lvl="1">
              <a:lnSpc>
                <a:spcPct val="90000"/>
              </a:lnSpc>
            </a:pPr>
            <a:r>
              <a:rPr lang="zh-CN" altLang="en-US" b="1" smtClean="0">
                <a:effectLst>
                  <a:outerShdw blurRad="38100" dist="38100" dir="2700000" algn="tl">
                    <a:srgbClr val="C0C0C0"/>
                  </a:outerShdw>
                </a:effectLst>
              </a:rPr>
              <a:t>下加光</a:t>
            </a:r>
            <a:endParaRPr lang="en-US" altLang="zh-CN" b="1" smtClean="0">
              <a:effectLst>
                <a:outerShdw blurRad="38100" dist="38100" dir="2700000" algn="tl">
                  <a:srgbClr val="C0C0C0"/>
                </a:outerShdw>
              </a:effectLst>
            </a:endParaRPr>
          </a:p>
          <a:p>
            <a:pPr lvl="1">
              <a:lnSpc>
                <a:spcPct val="90000"/>
              </a:lnSpc>
            </a:pPr>
            <a:r>
              <a:rPr lang="zh-CN" altLang="en-US" b="1" smtClean="0">
                <a:effectLst>
                  <a:outerShdw blurRad="38100" dist="38100" dir="2700000" algn="tl">
                    <a:srgbClr val="C0C0C0"/>
                  </a:outerShdw>
                </a:effectLst>
              </a:rPr>
              <a:t>远用单眼瞳距</a:t>
            </a:r>
            <a:endParaRPr lang="en-US" altLang="zh-CN" b="1" smtClean="0">
              <a:effectLst>
                <a:outerShdw blurRad="38100" dist="38100" dir="2700000" algn="tl">
                  <a:srgbClr val="C0C0C0"/>
                </a:outerShdw>
              </a:effectLst>
            </a:endParaRPr>
          </a:p>
          <a:p>
            <a:pPr lvl="1">
              <a:lnSpc>
                <a:spcPct val="90000"/>
              </a:lnSpc>
            </a:pPr>
            <a:r>
              <a:rPr lang="zh-CN" altLang="en-US" b="1" smtClean="0">
                <a:effectLst>
                  <a:outerShdw blurRad="38100" dist="38100" dir="2700000" algn="tl">
                    <a:srgbClr val="C0C0C0"/>
                  </a:outerShdw>
                </a:effectLst>
              </a:rPr>
              <a:t>远用单眼瞳高</a:t>
            </a:r>
            <a:endParaRPr lang="en-US" altLang="zh-CN" b="1" smtClean="0">
              <a:effectLst>
                <a:outerShdw blurRad="38100" dist="38100" dir="2700000" algn="tl">
                  <a:srgbClr val="C0C0C0"/>
                </a:outerShdw>
              </a:effectLst>
            </a:endParaRPr>
          </a:p>
          <a:p>
            <a:pPr lvl="1">
              <a:lnSpc>
                <a:spcPct val="90000"/>
              </a:lnSpc>
              <a:buFont typeface="Arial" pitchFamily="34" charset="0"/>
              <a:buNone/>
            </a:pPr>
            <a:endParaRPr lang="en-US" altLang="zh-CN" smtClean="0">
              <a:effectLst>
                <a:outerShdw blurRad="38100" dist="38100" dir="2700000" algn="tl">
                  <a:srgbClr val="C0C0C0"/>
                </a:outerShdw>
              </a:effectLst>
            </a:endParaRPr>
          </a:p>
          <a:p>
            <a:pPr lvl="1">
              <a:lnSpc>
                <a:spcPct val="90000"/>
              </a:lnSpc>
              <a:buFont typeface="Arial" pitchFamily="34" charset="0"/>
              <a:buNone/>
            </a:pPr>
            <a:r>
              <a:rPr lang="zh-CN" altLang="en-US" smtClean="0">
                <a:effectLst>
                  <a:outerShdw blurRad="38100" dist="38100" dir="2700000" algn="tl">
                    <a:srgbClr val="C0C0C0"/>
                  </a:outerShdw>
                </a:effectLst>
              </a:rPr>
              <a:t>注：以上参数缺一不可，若有缺少，依视路将无法开单定做。</a:t>
            </a:r>
            <a:endParaRPr lang="en-US" altLang="zh-CN" smtClean="0">
              <a:effectLst>
                <a:outerShdw blurRad="38100" dist="38100" dir="2700000" algn="tl">
                  <a:srgbClr val="C0C0C0"/>
                </a:outerShdw>
              </a:effectLst>
            </a:endParaRPr>
          </a:p>
          <a:p>
            <a:pPr>
              <a:lnSpc>
                <a:spcPct val="90000"/>
              </a:lnSpc>
            </a:pPr>
            <a:endParaRPr lang="en-US" altLang="zh-CN" sz="1000" smtClean="0">
              <a:effectLst>
                <a:outerShdw blurRad="38100" dist="38100" dir="2700000" algn="tl">
                  <a:srgbClr val="C0C0C0"/>
                </a:outerShdw>
              </a:effectLst>
            </a:endParaRPr>
          </a:p>
          <a:p>
            <a:pPr>
              <a:lnSpc>
                <a:spcPct val="90000"/>
              </a:lnSpc>
            </a:pPr>
            <a:endParaRPr lang="en-US" altLang="zh-CN" sz="100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533400"/>
            <a:ext cx="8229600" cy="5592763"/>
          </a:xfrm>
        </p:spPr>
        <p:txBody>
          <a:bodyPr>
            <a:normAutofit/>
          </a:bodyPr>
          <a:lstStyle/>
          <a:p>
            <a:pPr>
              <a:buNone/>
            </a:pPr>
            <a:r>
              <a:rPr lang="zh-CN" altLang="en-US" sz="4800" dirty="0" smtClean="0"/>
              <a:t>生活中戴镜者的需求是什么？</a:t>
            </a:r>
            <a:endParaRPr lang="zh-CN" altLang="en-US" sz="4800" dirty="0"/>
          </a:p>
        </p:txBody>
      </p:sp>
      <p:pic>
        <p:nvPicPr>
          <p:cNvPr id="621570" name="Picture 2" descr="D:\Documents and Settings\田蕊\Local Settings\Temporary Internet Files\Content.IE5\MHVPXEOG\MC900371076[1].wmf"/>
          <p:cNvPicPr>
            <a:picLocks noChangeAspect="1" noChangeArrowheads="1"/>
          </p:cNvPicPr>
          <p:nvPr/>
        </p:nvPicPr>
        <p:blipFill>
          <a:blip r:embed="rId2" cstate="print"/>
          <a:srcRect/>
          <a:stretch>
            <a:fillRect/>
          </a:stretch>
        </p:blipFill>
        <p:spPr bwMode="auto">
          <a:xfrm>
            <a:off x="3200400" y="2362200"/>
            <a:ext cx="3048000" cy="353785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idx="4294967295"/>
          </p:nvPr>
        </p:nvSpPr>
        <p:spPr>
          <a:xfrm>
            <a:off x="468313" y="0"/>
            <a:ext cx="8229600" cy="1143000"/>
          </a:xfrm>
        </p:spPr>
        <p:txBody>
          <a:bodyPr>
            <a:normAutofit fontScale="90000"/>
          </a:bodyPr>
          <a:lstStyle/>
          <a:p>
            <a:r>
              <a:rPr lang="zh-CN" altLang="en-US" sz="4000" smtClean="0"/>
              <a:t>光度测量注意事项</a:t>
            </a:r>
            <a:r>
              <a:rPr lang="en-US" altLang="zh-CN" sz="4000" smtClean="0"/>
              <a:t/>
            </a:r>
            <a:br>
              <a:rPr lang="en-US" altLang="zh-CN" sz="4000" smtClean="0"/>
            </a:br>
            <a:r>
              <a:rPr lang="zh-CN" altLang="en-US" sz="2800" smtClean="0"/>
              <a:t>（请在阅读本页的同时参考万里路电脑专用镜片的测量卡）</a:t>
            </a:r>
            <a:endParaRPr lang="fr-FR" altLang="zh-CN" sz="2800" smtClean="0"/>
          </a:p>
        </p:txBody>
      </p:sp>
      <p:sp>
        <p:nvSpPr>
          <p:cNvPr id="38915" name="Content Placeholder 5"/>
          <p:cNvSpPr>
            <a:spLocks noGrp="1"/>
          </p:cNvSpPr>
          <p:nvPr>
            <p:ph idx="4294967295"/>
          </p:nvPr>
        </p:nvSpPr>
        <p:spPr>
          <a:xfrm>
            <a:off x="0" y="5616575"/>
            <a:ext cx="9144000" cy="1241425"/>
          </a:xfrm>
        </p:spPr>
        <p:txBody>
          <a:bodyPr/>
          <a:lstStyle/>
          <a:p>
            <a:r>
              <a:rPr lang="zh-CN" altLang="en-US" sz="1800" smtClean="0">
                <a:solidFill>
                  <a:srgbClr val="0D0D0D"/>
                </a:solidFill>
                <a:effectLst>
                  <a:outerShdw blurRad="38100" dist="38100" dir="2700000" algn="tl">
                    <a:srgbClr val="C0C0C0"/>
                  </a:outerShdw>
                </a:effectLst>
              </a:rPr>
              <a:t>请在万里路电脑专用镜片的凸面的近用参考圈内检测近用光度</a:t>
            </a:r>
            <a:endParaRPr lang="en-US" altLang="zh-CN" sz="1800" smtClean="0">
              <a:solidFill>
                <a:srgbClr val="0D0D0D"/>
              </a:solidFill>
              <a:effectLst>
                <a:outerShdw blurRad="38100" dist="38100" dir="2700000" algn="tl">
                  <a:srgbClr val="C0C0C0"/>
                </a:outerShdw>
              </a:effectLst>
            </a:endParaRPr>
          </a:p>
          <a:p>
            <a:r>
              <a:rPr lang="zh-CN" altLang="en-US" sz="1800" smtClean="0">
                <a:solidFill>
                  <a:srgbClr val="0D0D0D"/>
                </a:solidFill>
                <a:effectLst>
                  <a:outerShdw blurRad="38100" dist="38100" dir="2700000" algn="tl">
                    <a:srgbClr val="C0C0C0"/>
                  </a:outerShdw>
                </a:effectLst>
              </a:rPr>
              <a:t>近用处方光度</a:t>
            </a:r>
            <a:r>
              <a:rPr lang="en-US" altLang="zh-CN" sz="1800" smtClean="0">
                <a:solidFill>
                  <a:srgbClr val="0D0D0D"/>
                </a:solidFill>
                <a:effectLst>
                  <a:outerShdw blurRad="38100" dist="38100" dir="2700000" algn="tl">
                    <a:srgbClr val="C0C0C0"/>
                  </a:outerShdw>
                </a:effectLst>
              </a:rPr>
              <a:t>=</a:t>
            </a:r>
            <a:r>
              <a:rPr lang="zh-CN" altLang="en-US" sz="1800" smtClean="0">
                <a:solidFill>
                  <a:srgbClr val="0D0D0D"/>
                </a:solidFill>
                <a:effectLst>
                  <a:outerShdw blurRad="38100" dist="38100" dir="2700000" algn="tl">
                    <a:srgbClr val="C0C0C0"/>
                  </a:outerShdw>
                </a:effectLst>
              </a:rPr>
              <a:t>远用处方光度</a:t>
            </a:r>
            <a:r>
              <a:rPr lang="en-US" altLang="zh-CN" sz="1800" smtClean="0">
                <a:solidFill>
                  <a:srgbClr val="0D0D0D"/>
                </a:solidFill>
                <a:effectLst>
                  <a:outerShdw blurRad="38100" dist="38100" dir="2700000" algn="tl">
                    <a:srgbClr val="C0C0C0"/>
                  </a:outerShdw>
                </a:effectLst>
              </a:rPr>
              <a:t>+</a:t>
            </a:r>
            <a:r>
              <a:rPr lang="zh-CN" altLang="en-US" sz="1800" smtClean="0">
                <a:solidFill>
                  <a:srgbClr val="0D0D0D"/>
                </a:solidFill>
                <a:effectLst>
                  <a:outerShdw blurRad="38100" dist="38100" dir="2700000" algn="tl">
                    <a:srgbClr val="C0C0C0"/>
                  </a:outerShdw>
                </a:effectLst>
              </a:rPr>
              <a:t>下加光</a:t>
            </a:r>
            <a:endParaRPr lang="en-US" altLang="zh-CN" sz="1800" smtClean="0">
              <a:solidFill>
                <a:srgbClr val="0D0D0D"/>
              </a:solidFill>
              <a:effectLst>
                <a:outerShdw blurRad="38100" dist="38100" dir="2700000" algn="tl">
                  <a:srgbClr val="C0C0C0"/>
                </a:outerShdw>
              </a:effectLst>
            </a:endParaRPr>
          </a:p>
          <a:p>
            <a:r>
              <a:rPr lang="zh-CN" altLang="en-US" sz="1800" smtClean="0">
                <a:solidFill>
                  <a:srgbClr val="0D0D0D"/>
                </a:solidFill>
                <a:effectLst>
                  <a:outerShdw blurRad="38100" dist="38100" dir="2700000" algn="tl">
                    <a:srgbClr val="C0C0C0"/>
                  </a:outerShdw>
                </a:effectLst>
              </a:rPr>
              <a:t>由于万里路电脑专用镜片有修正光度，在检测时，光学允差范围适用于近用修正光度</a:t>
            </a:r>
            <a:endParaRPr lang="en-US" altLang="zh-CN" sz="1800" smtClean="0">
              <a:solidFill>
                <a:srgbClr val="0D0D0D"/>
              </a:solidFill>
              <a:effectLst>
                <a:outerShdw blurRad="38100" dist="38100" dir="2700000" algn="tl">
                  <a:srgbClr val="C0C0C0"/>
                </a:outerShdw>
              </a:effectLst>
            </a:endParaRPr>
          </a:p>
        </p:txBody>
      </p:sp>
      <p:pic>
        <p:nvPicPr>
          <p:cNvPr id="590852" name="Picture 2"/>
          <p:cNvPicPr>
            <a:picLocks noChangeAspect="1" noChangeArrowheads="1"/>
          </p:cNvPicPr>
          <p:nvPr/>
        </p:nvPicPr>
        <p:blipFill>
          <a:blip r:embed="rId2" cstate="print"/>
          <a:srcRect/>
          <a:stretch>
            <a:fillRect/>
          </a:stretch>
        </p:blipFill>
        <p:spPr bwMode="auto">
          <a:xfrm>
            <a:off x="179388" y="1268413"/>
            <a:ext cx="4978400" cy="2681287"/>
          </a:xfrm>
          <a:prstGeom prst="rect">
            <a:avLst/>
          </a:prstGeom>
          <a:noFill/>
          <a:ln w="9525">
            <a:noFill/>
            <a:miter lim="800000"/>
            <a:headEnd/>
            <a:tailEnd/>
          </a:ln>
        </p:spPr>
      </p:pic>
      <p:pic>
        <p:nvPicPr>
          <p:cNvPr id="590853" name="Picture 3"/>
          <p:cNvPicPr>
            <a:picLocks noChangeAspect="1" noChangeArrowheads="1"/>
          </p:cNvPicPr>
          <p:nvPr/>
        </p:nvPicPr>
        <p:blipFill>
          <a:blip r:embed="rId3" cstate="print"/>
          <a:srcRect/>
          <a:stretch>
            <a:fillRect/>
          </a:stretch>
        </p:blipFill>
        <p:spPr bwMode="auto">
          <a:xfrm>
            <a:off x="827088" y="3933825"/>
            <a:ext cx="3489325" cy="1560513"/>
          </a:xfrm>
          <a:prstGeom prst="rect">
            <a:avLst/>
          </a:prstGeom>
          <a:noFill/>
          <a:ln w="9525">
            <a:noFill/>
            <a:miter lim="800000"/>
            <a:headEnd/>
            <a:tailEnd/>
          </a:ln>
        </p:spPr>
      </p:pic>
      <p:pic>
        <p:nvPicPr>
          <p:cNvPr id="590854" name="Picture 4"/>
          <p:cNvPicPr>
            <a:picLocks noChangeAspect="1" noChangeArrowheads="1"/>
          </p:cNvPicPr>
          <p:nvPr/>
        </p:nvPicPr>
        <p:blipFill>
          <a:blip r:embed="rId4" cstate="print"/>
          <a:srcRect/>
          <a:stretch>
            <a:fillRect/>
          </a:stretch>
        </p:blipFill>
        <p:spPr bwMode="auto">
          <a:xfrm>
            <a:off x="5130800" y="1497013"/>
            <a:ext cx="3171825" cy="563562"/>
          </a:xfrm>
          <a:prstGeom prst="rect">
            <a:avLst/>
          </a:prstGeom>
          <a:noFill/>
          <a:ln w="9525">
            <a:noFill/>
            <a:miter lim="800000"/>
            <a:headEnd/>
            <a:tailEnd/>
          </a:ln>
        </p:spPr>
      </p:pic>
      <p:graphicFrame>
        <p:nvGraphicFramePr>
          <p:cNvPr id="7" name="Table 6"/>
          <p:cNvGraphicFramePr>
            <a:graphicFrameLocks noGrp="1"/>
          </p:cNvGraphicFramePr>
          <p:nvPr/>
        </p:nvGraphicFramePr>
        <p:xfrm>
          <a:off x="4673600" y="2065338"/>
          <a:ext cx="4441825" cy="1920240"/>
        </p:xfrm>
        <a:graphic>
          <a:graphicData uri="http://schemas.openxmlformats.org/drawingml/2006/table">
            <a:tbl>
              <a:tblPr/>
              <a:tblGrid>
                <a:gridCol w="1249363"/>
                <a:gridCol w="884237"/>
                <a:gridCol w="835025"/>
                <a:gridCol w="736600"/>
                <a:gridCol w="736600"/>
              </a:tblGrid>
              <a:tr h="203200">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smtClean="0">
                        <a:ln>
                          <a:noFill/>
                        </a:ln>
                        <a:solidFill>
                          <a:srgbClr val="FFFFFF"/>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球光</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散光</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轴位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rgbClr val="FFFFFF"/>
                          </a:solidFill>
                          <a:effectLst/>
                          <a:latin typeface="Arial" pitchFamily="34" charset="0"/>
                          <a:ea typeface="宋体" pitchFamily="2" charset="-122"/>
                        </a:rPr>
                        <a:t>下加光</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03200">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rPr>
                        <a:t>近用处方光度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+3.50</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-01.50</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180</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rPr>
                        <a:t>近用修正光度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+3.42</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-01.44</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rPr>
                        <a:t>181</a:t>
                      </a: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idx="4294967295"/>
          </p:nvPr>
        </p:nvSpPr>
        <p:spPr>
          <a:xfrm>
            <a:off x="468313" y="0"/>
            <a:ext cx="8229600" cy="1143000"/>
          </a:xfrm>
        </p:spPr>
        <p:txBody>
          <a:bodyPr>
            <a:normAutofit fontScale="90000"/>
          </a:bodyPr>
          <a:lstStyle/>
          <a:p>
            <a:r>
              <a:rPr lang="zh-CN" altLang="en-US" sz="4000" smtClean="0"/>
              <a:t>割边注意事项</a:t>
            </a:r>
            <a:r>
              <a:rPr lang="en-US" altLang="zh-CN" sz="4000" smtClean="0"/>
              <a:t/>
            </a:r>
            <a:br>
              <a:rPr lang="en-US" altLang="zh-CN" sz="4000" smtClean="0"/>
            </a:br>
            <a:r>
              <a:rPr lang="zh-CN" altLang="en-US" sz="2800" smtClean="0"/>
              <a:t>（请在阅读本页的同时参考万里路电脑专用镜片的测量卡）</a:t>
            </a:r>
            <a:endParaRPr lang="fr-FR" altLang="zh-CN" sz="2800" smtClean="0"/>
          </a:p>
        </p:txBody>
      </p:sp>
      <p:pic>
        <p:nvPicPr>
          <p:cNvPr id="591875" name="Picture 2"/>
          <p:cNvPicPr>
            <a:picLocks noChangeAspect="1" noChangeArrowheads="1"/>
          </p:cNvPicPr>
          <p:nvPr/>
        </p:nvPicPr>
        <p:blipFill>
          <a:blip r:embed="rId2" cstate="print"/>
          <a:srcRect/>
          <a:stretch>
            <a:fillRect/>
          </a:stretch>
        </p:blipFill>
        <p:spPr bwMode="auto">
          <a:xfrm>
            <a:off x="3251200" y="1068388"/>
            <a:ext cx="2497138" cy="1873250"/>
          </a:xfrm>
          <a:prstGeom prst="rect">
            <a:avLst/>
          </a:prstGeom>
          <a:noFill/>
          <a:ln w="9525">
            <a:noFill/>
            <a:miter lim="800000"/>
            <a:headEnd/>
            <a:tailEnd/>
          </a:ln>
        </p:spPr>
      </p:pic>
      <p:sp>
        <p:nvSpPr>
          <p:cNvPr id="591876" name="TextBox 6"/>
          <p:cNvSpPr txBox="1">
            <a:spLocks noChangeArrowheads="1"/>
          </p:cNvSpPr>
          <p:nvPr/>
        </p:nvSpPr>
        <p:spPr bwMode="auto">
          <a:xfrm>
            <a:off x="4035425" y="2974975"/>
            <a:ext cx="1349375" cy="307975"/>
          </a:xfrm>
          <a:prstGeom prst="rect">
            <a:avLst/>
          </a:prstGeom>
          <a:noFill/>
          <a:ln w="9525">
            <a:noFill/>
            <a:miter lim="800000"/>
            <a:headEnd/>
            <a:tailEnd/>
          </a:ln>
        </p:spPr>
        <p:txBody>
          <a:bodyPr>
            <a:spAutoFit/>
          </a:bodyPr>
          <a:lstStyle/>
          <a:p>
            <a:r>
              <a:rPr lang="zh-CN" altLang="en-US" sz="1400"/>
              <a:t>夹装衬片</a:t>
            </a:r>
          </a:p>
        </p:txBody>
      </p:sp>
      <p:pic>
        <p:nvPicPr>
          <p:cNvPr id="591877" name="Picture 3"/>
          <p:cNvPicPr>
            <a:picLocks noChangeAspect="1" noChangeArrowheads="1"/>
          </p:cNvPicPr>
          <p:nvPr/>
        </p:nvPicPr>
        <p:blipFill>
          <a:blip r:embed="rId3" cstate="print"/>
          <a:srcRect/>
          <a:stretch>
            <a:fillRect/>
          </a:stretch>
        </p:blipFill>
        <p:spPr bwMode="auto">
          <a:xfrm>
            <a:off x="347663" y="1098550"/>
            <a:ext cx="2422525" cy="1819275"/>
          </a:xfrm>
          <a:prstGeom prst="rect">
            <a:avLst/>
          </a:prstGeom>
          <a:noFill/>
          <a:ln w="9525">
            <a:noFill/>
            <a:miter lim="800000"/>
            <a:headEnd/>
            <a:tailEnd/>
          </a:ln>
        </p:spPr>
      </p:pic>
      <p:sp>
        <p:nvSpPr>
          <p:cNvPr id="591878" name="TextBox 8"/>
          <p:cNvSpPr txBox="1">
            <a:spLocks noChangeArrowheads="1"/>
          </p:cNvSpPr>
          <p:nvPr/>
        </p:nvSpPr>
        <p:spPr bwMode="auto">
          <a:xfrm>
            <a:off x="719138" y="2968625"/>
            <a:ext cx="1704975" cy="307975"/>
          </a:xfrm>
          <a:prstGeom prst="rect">
            <a:avLst/>
          </a:prstGeom>
          <a:noFill/>
          <a:ln w="9525">
            <a:noFill/>
            <a:miter lim="800000"/>
            <a:headEnd/>
            <a:tailEnd/>
          </a:ln>
        </p:spPr>
        <p:txBody>
          <a:bodyPr>
            <a:spAutoFit/>
          </a:bodyPr>
          <a:lstStyle/>
          <a:p>
            <a:r>
              <a:rPr lang="zh-CN" altLang="en-US" sz="1400"/>
              <a:t>隐形刻印确认</a:t>
            </a:r>
          </a:p>
        </p:txBody>
      </p:sp>
      <p:pic>
        <p:nvPicPr>
          <p:cNvPr id="591879" name="Picture 4"/>
          <p:cNvPicPr>
            <a:picLocks noChangeAspect="1" noChangeArrowheads="1"/>
          </p:cNvPicPr>
          <p:nvPr/>
        </p:nvPicPr>
        <p:blipFill>
          <a:blip r:embed="rId4" cstate="print"/>
          <a:srcRect/>
          <a:stretch>
            <a:fillRect/>
          </a:stretch>
        </p:blipFill>
        <p:spPr bwMode="auto">
          <a:xfrm>
            <a:off x="6240463" y="1085850"/>
            <a:ext cx="2482850" cy="1862138"/>
          </a:xfrm>
          <a:prstGeom prst="rect">
            <a:avLst/>
          </a:prstGeom>
          <a:noFill/>
          <a:ln w="9525">
            <a:noFill/>
            <a:miter lim="800000"/>
            <a:headEnd/>
            <a:tailEnd/>
          </a:ln>
        </p:spPr>
      </p:pic>
      <p:sp>
        <p:nvSpPr>
          <p:cNvPr id="591880" name="TextBox 10"/>
          <p:cNvSpPr txBox="1">
            <a:spLocks noChangeArrowheads="1"/>
          </p:cNvSpPr>
          <p:nvPr/>
        </p:nvSpPr>
        <p:spPr bwMode="auto">
          <a:xfrm>
            <a:off x="6226175" y="2968625"/>
            <a:ext cx="2468563" cy="522288"/>
          </a:xfrm>
          <a:prstGeom prst="rect">
            <a:avLst/>
          </a:prstGeom>
          <a:noFill/>
          <a:ln w="9525">
            <a:noFill/>
            <a:miter lim="800000"/>
            <a:headEnd/>
            <a:tailEnd/>
          </a:ln>
        </p:spPr>
        <p:txBody>
          <a:bodyPr>
            <a:spAutoFit/>
          </a:bodyPr>
          <a:lstStyle/>
          <a:p>
            <a:r>
              <a:rPr lang="zh-CN" altLang="en-US" sz="1400"/>
              <a:t>输入：远用单眼瞳距</a:t>
            </a:r>
            <a:endParaRPr lang="en-US" altLang="zh-CN" sz="1400"/>
          </a:p>
          <a:p>
            <a:r>
              <a:rPr lang="en-US" altLang="zh-CN" sz="1400"/>
              <a:t>           </a:t>
            </a:r>
            <a:r>
              <a:rPr lang="zh-CN" altLang="en-US" sz="1400"/>
              <a:t>远用单眼瞳高</a:t>
            </a:r>
          </a:p>
        </p:txBody>
      </p:sp>
      <p:pic>
        <p:nvPicPr>
          <p:cNvPr id="591881" name="Picture 5"/>
          <p:cNvPicPr>
            <a:picLocks noChangeAspect="1" noChangeArrowheads="1"/>
          </p:cNvPicPr>
          <p:nvPr/>
        </p:nvPicPr>
        <p:blipFill>
          <a:blip r:embed="rId5" cstate="print"/>
          <a:srcRect/>
          <a:stretch>
            <a:fillRect/>
          </a:stretch>
        </p:blipFill>
        <p:spPr bwMode="auto">
          <a:xfrm>
            <a:off x="6256338" y="3844925"/>
            <a:ext cx="2495550" cy="1873250"/>
          </a:xfrm>
          <a:prstGeom prst="rect">
            <a:avLst/>
          </a:prstGeom>
          <a:noFill/>
          <a:ln w="9525">
            <a:noFill/>
            <a:miter lim="800000"/>
            <a:headEnd/>
            <a:tailEnd/>
          </a:ln>
        </p:spPr>
      </p:pic>
      <p:sp>
        <p:nvSpPr>
          <p:cNvPr id="13" name="Right Arrow 12"/>
          <p:cNvSpPr/>
          <p:nvPr/>
        </p:nvSpPr>
        <p:spPr>
          <a:xfrm>
            <a:off x="2873375" y="1639888"/>
            <a:ext cx="276225" cy="59531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ight Arrow 13"/>
          <p:cNvSpPr/>
          <p:nvPr/>
        </p:nvSpPr>
        <p:spPr>
          <a:xfrm>
            <a:off x="5856288" y="1633538"/>
            <a:ext cx="276225" cy="59372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Down Arrow 14"/>
          <p:cNvSpPr/>
          <p:nvPr/>
        </p:nvSpPr>
        <p:spPr>
          <a:xfrm>
            <a:off x="7199313" y="3584575"/>
            <a:ext cx="493712" cy="24765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591885" name="Picture 7"/>
          <p:cNvPicPr>
            <a:picLocks noChangeAspect="1" noChangeArrowheads="1"/>
          </p:cNvPicPr>
          <p:nvPr/>
        </p:nvPicPr>
        <p:blipFill>
          <a:blip r:embed="rId6" cstate="print"/>
          <a:srcRect/>
          <a:stretch>
            <a:fillRect/>
          </a:stretch>
        </p:blipFill>
        <p:spPr bwMode="auto">
          <a:xfrm>
            <a:off x="3260725" y="3900488"/>
            <a:ext cx="2495550" cy="1847850"/>
          </a:xfrm>
          <a:prstGeom prst="rect">
            <a:avLst/>
          </a:prstGeom>
          <a:noFill/>
          <a:ln w="9525">
            <a:noFill/>
            <a:miter lim="800000"/>
            <a:headEnd/>
            <a:tailEnd/>
          </a:ln>
        </p:spPr>
      </p:pic>
      <p:sp>
        <p:nvSpPr>
          <p:cNvPr id="18" name="Down Arrow 17"/>
          <p:cNvSpPr/>
          <p:nvPr/>
        </p:nvSpPr>
        <p:spPr>
          <a:xfrm rot="5400000">
            <a:off x="5784057" y="4636294"/>
            <a:ext cx="493712" cy="24765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91887" name="TextBox 19"/>
          <p:cNvSpPr txBox="1">
            <a:spLocks noChangeArrowheads="1"/>
          </p:cNvSpPr>
          <p:nvPr/>
        </p:nvSpPr>
        <p:spPr bwMode="auto">
          <a:xfrm>
            <a:off x="3178175" y="5791200"/>
            <a:ext cx="2787650" cy="738188"/>
          </a:xfrm>
          <a:prstGeom prst="rect">
            <a:avLst/>
          </a:prstGeom>
          <a:noFill/>
          <a:ln w="9525">
            <a:noFill/>
            <a:miter lim="800000"/>
            <a:headEnd/>
            <a:tailEnd/>
          </a:ln>
        </p:spPr>
        <p:txBody>
          <a:bodyPr>
            <a:spAutoFit/>
          </a:bodyPr>
          <a:lstStyle/>
          <a:p>
            <a:r>
              <a:rPr lang="zh-CN" altLang="en-US" sz="1400"/>
              <a:t>镜片上的配镜十字对准扫描机显示窗口虚拟的配镜十字中心，</a:t>
            </a:r>
            <a:r>
              <a:rPr lang="en-US" altLang="zh-CN" sz="1400"/>
              <a:t>2</a:t>
            </a:r>
            <a:r>
              <a:rPr lang="zh-CN" altLang="en-US" sz="1400"/>
              <a:t>个隐形刻印需在一条水平线上</a:t>
            </a:r>
          </a:p>
        </p:txBody>
      </p:sp>
      <p:sp>
        <p:nvSpPr>
          <p:cNvPr id="21" name="Down Arrow 20"/>
          <p:cNvSpPr/>
          <p:nvPr/>
        </p:nvSpPr>
        <p:spPr>
          <a:xfrm rot="5400000">
            <a:off x="2757487" y="4645026"/>
            <a:ext cx="493713" cy="246062"/>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91889" name="TextBox 21"/>
          <p:cNvSpPr txBox="1">
            <a:spLocks noChangeArrowheads="1"/>
          </p:cNvSpPr>
          <p:nvPr/>
        </p:nvSpPr>
        <p:spPr bwMode="auto">
          <a:xfrm>
            <a:off x="144463" y="4433888"/>
            <a:ext cx="2787650" cy="307975"/>
          </a:xfrm>
          <a:prstGeom prst="rect">
            <a:avLst/>
          </a:prstGeom>
          <a:noFill/>
          <a:ln w="9525">
            <a:noFill/>
            <a:miter lim="800000"/>
            <a:headEnd/>
            <a:tailEnd/>
          </a:ln>
        </p:spPr>
        <p:txBody>
          <a:bodyPr>
            <a:spAutoFit/>
          </a:bodyPr>
          <a:lstStyle/>
          <a:p>
            <a:r>
              <a:rPr lang="zh-CN" altLang="en-US" sz="1400"/>
              <a:t>上吸盘，放入割边机中割边</a:t>
            </a:r>
            <a:r>
              <a:rPr lang="en-US" altLang="zh-CN" sz="1400"/>
              <a:t>……</a:t>
            </a:r>
            <a:endParaRPr lang="zh-CN" altLang="en-US"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Title 4"/>
          <p:cNvSpPr>
            <a:spLocks noGrp="1"/>
          </p:cNvSpPr>
          <p:nvPr>
            <p:ph type="title" idx="4294967295"/>
          </p:nvPr>
        </p:nvSpPr>
        <p:spPr>
          <a:xfrm>
            <a:off x="395288" y="0"/>
            <a:ext cx="8229600" cy="1143000"/>
          </a:xfrm>
        </p:spPr>
        <p:txBody>
          <a:bodyPr/>
          <a:lstStyle/>
          <a:p>
            <a:r>
              <a:rPr lang="zh-CN" altLang="en-US" smtClean="0"/>
              <a:t>万里路电脑专用镜片：</a:t>
            </a:r>
          </a:p>
        </p:txBody>
      </p:sp>
      <p:sp>
        <p:nvSpPr>
          <p:cNvPr id="547843" name="Text Placeholder 6"/>
          <p:cNvSpPr>
            <a:spLocks noGrp="1"/>
          </p:cNvSpPr>
          <p:nvPr>
            <p:ph type="body" sz="half" idx="4294967295"/>
          </p:nvPr>
        </p:nvSpPr>
        <p:spPr>
          <a:xfrm>
            <a:off x="457200" y="1600200"/>
            <a:ext cx="4043363" cy="4525963"/>
          </a:xfrm>
        </p:spPr>
        <p:txBody>
          <a:bodyPr/>
          <a:lstStyle/>
          <a:p>
            <a:r>
              <a:rPr lang="zh-CN" altLang="en-US" smtClean="0"/>
              <a:t>产品特点</a:t>
            </a:r>
          </a:p>
        </p:txBody>
      </p:sp>
      <p:pic>
        <p:nvPicPr>
          <p:cNvPr id="547844" name="Picture 2"/>
          <p:cNvPicPr>
            <a:picLocks noChangeAspect="1" noChangeArrowheads="1"/>
          </p:cNvPicPr>
          <p:nvPr/>
        </p:nvPicPr>
        <p:blipFill>
          <a:blip r:embed="rId2" cstate="print"/>
          <a:srcRect/>
          <a:stretch>
            <a:fillRect/>
          </a:stretch>
        </p:blipFill>
        <p:spPr bwMode="auto">
          <a:xfrm>
            <a:off x="179388" y="1557338"/>
            <a:ext cx="4098925" cy="2908300"/>
          </a:xfrm>
          <a:prstGeom prst="rect">
            <a:avLst/>
          </a:prstGeom>
          <a:noFill/>
          <a:ln w="9525">
            <a:noFill/>
            <a:miter lim="800000"/>
            <a:headEnd/>
            <a:tailEnd/>
          </a:ln>
        </p:spPr>
      </p:pic>
      <p:sp>
        <p:nvSpPr>
          <p:cNvPr id="547845" name="Rectangle 9"/>
          <p:cNvSpPr>
            <a:spLocks noChangeArrowheads="1"/>
          </p:cNvSpPr>
          <p:nvPr/>
        </p:nvSpPr>
        <p:spPr bwMode="auto">
          <a:xfrm>
            <a:off x="539750" y="4581525"/>
            <a:ext cx="2927350" cy="457200"/>
          </a:xfrm>
          <a:prstGeom prst="rect">
            <a:avLst/>
          </a:prstGeom>
          <a:noFill/>
          <a:ln w="9525">
            <a:noFill/>
            <a:miter lim="800000"/>
            <a:headEnd/>
            <a:tailEnd/>
          </a:ln>
        </p:spPr>
        <p:txBody>
          <a:bodyPr wrap="none">
            <a:spAutoFit/>
          </a:bodyPr>
          <a:lstStyle/>
          <a:p>
            <a:r>
              <a:rPr lang="zh-CN" altLang="en-US" sz="2400"/>
              <a:t>万里路电脑专用镜片</a:t>
            </a:r>
          </a:p>
        </p:txBody>
      </p:sp>
      <p:pic>
        <p:nvPicPr>
          <p:cNvPr id="547846" name="Picture 9"/>
          <p:cNvPicPr>
            <a:picLocks noChangeAspect="1" noChangeArrowheads="1"/>
          </p:cNvPicPr>
          <p:nvPr/>
        </p:nvPicPr>
        <p:blipFill>
          <a:blip r:embed="rId3" cstate="print"/>
          <a:srcRect/>
          <a:stretch>
            <a:fillRect/>
          </a:stretch>
        </p:blipFill>
        <p:spPr bwMode="auto">
          <a:xfrm>
            <a:off x="5076825" y="1484313"/>
            <a:ext cx="2679700" cy="2951162"/>
          </a:xfrm>
          <a:prstGeom prst="rect">
            <a:avLst/>
          </a:prstGeom>
          <a:noFill/>
          <a:ln w="9525">
            <a:noFill/>
            <a:miter lim="800000"/>
            <a:headEnd/>
            <a:tailEnd/>
          </a:ln>
        </p:spPr>
      </p:pic>
      <p:sp>
        <p:nvSpPr>
          <p:cNvPr id="547847" name="Rectangle 12"/>
          <p:cNvSpPr>
            <a:spLocks noChangeArrowheads="1"/>
          </p:cNvSpPr>
          <p:nvPr/>
        </p:nvSpPr>
        <p:spPr bwMode="auto">
          <a:xfrm>
            <a:off x="4427538" y="4724400"/>
            <a:ext cx="4340225" cy="1738313"/>
          </a:xfrm>
          <a:prstGeom prst="rect">
            <a:avLst/>
          </a:prstGeom>
          <a:noFill/>
          <a:ln w="9525">
            <a:noFill/>
            <a:miter lim="800000"/>
            <a:headEnd/>
            <a:tailEnd/>
          </a:ln>
        </p:spPr>
        <p:txBody>
          <a:bodyPr>
            <a:spAutoFit/>
          </a:bodyPr>
          <a:lstStyle/>
          <a:p>
            <a:r>
              <a:rPr lang="zh-CN" altLang="en-US" sz="2400" b="1">
                <a:solidFill>
                  <a:srgbClr val="000066"/>
                </a:solidFill>
                <a:latin typeface="Verdana" pitchFamily="34" charset="0"/>
              </a:rPr>
              <a:t>一款满足老视者</a:t>
            </a:r>
            <a:r>
              <a:rPr lang="zh-CN" altLang="en-US" sz="2800" b="1">
                <a:solidFill>
                  <a:srgbClr val="000066"/>
                </a:solidFill>
                <a:latin typeface="Verdana" pitchFamily="34" charset="0"/>
              </a:rPr>
              <a:t>长时间</a:t>
            </a:r>
            <a:r>
              <a:rPr lang="zh-CN" altLang="en-US" sz="2400" b="1">
                <a:solidFill>
                  <a:srgbClr val="000066"/>
                </a:solidFill>
                <a:latin typeface="Verdana" pitchFamily="34" charset="0"/>
              </a:rPr>
              <a:t>使用数码屏幕的视觉需求</a:t>
            </a:r>
            <a:r>
              <a:rPr lang="zh-CN" altLang="en-US" sz="4000" b="1">
                <a:solidFill>
                  <a:srgbClr val="000066"/>
                </a:solidFill>
                <a:latin typeface="Verdana" pitchFamily="34" charset="0"/>
              </a:rPr>
              <a:t>专门的镜片</a:t>
            </a:r>
            <a:r>
              <a:rPr lang="zh-CN" altLang="en-US" sz="2400" b="1">
                <a:solidFill>
                  <a:srgbClr val="000066"/>
                </a:solidFill>
                <a:latin typeface="Verdana" pitchFamily="34" charset="0"/>
              </a:rPr>
              <a:t>产品</a:t>
            </a:r>
            <a:endParaRPr lang="zh-CN" altLang="en-US" sz="2400" b="1"/>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p:cNvSpPr>
            <a:spLocks noGrp="1"/>
          </p:cNvSpPr>
          <p:nvPr>
            <p:ph type="title" idx="4294967295"/>
          </p:nvPr>
        </p:nvSpPr>
        <p:spPr/>
        <p:txBody>
          <a:bodyPr/>
          <a:lstStyle/>
          <a:p>
            <a:r>
              <a:rPr lang="zh-CN" altLang="en-US" sz="4000" smtClean="0"/>
              <a:t>万里路电脑专用镜片：</a:t>
            </a:r>
          </a:p>
        </p:txBody>
      </p:sp>
      <p:sp>
        <p:nvSpPr>
          <p:cNvPr id="548867" name="Content Placeholder 2"/>
          <p:cNvSpPr>
            <a:spLocks noGrp="1"/>
          </p:cNvSpPr>
          <p:nvPr>
            <p:ph idx="4294967295"/>
          </p:nvPr>
        </p:nvSpPr>
        <p:spPr/>
        <p:txBody>
          <a:bodyPr/>
          <a:lstStyle/>
          <a:p>
            <a:r>
              <a:rPr lang="zh-CN" altLang="en-US" smtClean="0"/>
              <a:t>关键词：</a:t>
            </a:r>
            <a:endParaRPr lang="en-US" altLang="zh-CN" smtClean="0"/>
          </a:p>
          <a:p>
            <a:endParaRPr lang="en-US" altLang="zh-CN" smtClean="0"/>
          </a:p>
          <a:p>
            <a:r>
              <a:rPr lang="en-US" altLang="zh-CN" smtClean="0"/>
              <a:t>1 </a:t>
            </a:r>
            <a:r>
              <a:rPr lang="zh-CN" altLang="en-US" smtClean="0"/>
              <a:t>满屏</a:t>
            </a:r>
            <a:endParaRPr lang="en-US" altLang="zh-CN" smtClean="0"/>
          </a:p>
          <a:p>
            <a:endParaRPr lang="en-US" altLang="zh-CN" smtClean="0"/>
          </a:p>
          <a:p>
            <a:r>
              <a:rPr lang="en-US" altLang="zh-CN" smtClean="0"/>
              <a:t>2 </a:t>
            </a:r>
            <a:r>
              <a:rPr lang="zh-CN" altLang="en-US" smtClean="0"/>
              <a:t>轻松</a:t>
            </a:r>
          </a:p>
        </p:txBody>
      </p:sp>
      <p:pic>
        <p:nvPicPr>
          <p:cNvPr id="548868" name="Picture 9" descr="D:\Documents and Settings\wangq\Local Settings\Temporary Internet Files\Content.IE5\2IP6UL00\MP900407369[1].jpg"/>
          <p:cNvPicPr>
            <a:picLocks noChangeAspect="1" noChangeArrowheads="1"/>
          </p:cNvPicPr>
          <p:nvPr/>
        </p:nvPicPr>
        <p:blipFill>
          <a:blip r:embed="rId3" cstate="print"/>
          <a:srcRect/>
          <a:stretch>
            <a:fillRect/>
          </a:stretch>
        </p:blipFill>
        <p:spPr bwMode="auto">
          <a:xfrm>
            <a:off x="3500438" y="2000250"/>
            <a:ext cx="3109912" cy="2071688"/>
          </a:xfrm>
          <a:prstGeom prst="rect">
            <a:avLst/>
          </a:prstGeom>
          <a:noFill/>
          <a:ln w="9525">
            <a:noFill/>
            <a:miter lim="800000"/>
            <a:headEnd/>
            <a:tailEnd/>
          </a:ln>
        </p:spPr>
      </p:pic>
      <p:pic>
        <p:nvPicPr>
          <p:cNvPr id="548869" name="Picture 15"/>
          <p:cNvPicPr>
            <a:picLocks noChangeAspect="1" noChangeArrowheads="1"/>
          </p:cNvPicPr>
          <p:nvPr/>
        </p:nvPicPr>
        <p:blipFill>
          <a:blip r:embed="rId4" cstate="print"/>
          <a:srcRect/>
          <a:stretch>
            <a:fillRect/>
          </a:stretch>
        </p:blipFill>
        <p:spPr bwMode="auto">
          <a:xfrm>
            <a:off x="6072188" y="3668713"/>
            <a:ext cx="3071812" cy="3189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14"/>
          <p:cNvSpPr>
            <a:spLocks noChangeArrowheads="1"/>
          </p:cNvSpPr>
          <p:nvPr/>
        </p:nvSpPr>
        <p:spPr bwMode="auto">
          <a:xfrm>
            <a:off x="1219200" y="2362200"/>
            <a:ext cx="3352800" cy="2143125"/>
          </a:xfrm>
          <a:prstGeom prst="rect">
            <a:avLst/>
          </a:prstGeom>
          <a:noFill/>
          <a:ln w="9525">
            <a:noFill/>
            <a:miter lim="800000"/>
            <a:headEnd/>
            <a:tailEnd/>
          </a:ln>
        </p:spPr>
        <p:txBody>
          <a:bodyPr>
            <a:spAutoFit/>
          </a:bodyPr>
          <a:lstStyle/>
          <a:p>
            <a:pPr>
              <a:lnSpc>
                <a:spcPct val="120000"/>
              </a:lnSpc>
            </a:pPr>
            <a:r>
              <a:rPr lang="zh-CN" altLang="en-US" sz="2800" b="1">
                <a:solidFill>
                  <a:srgbClr val="FF6600"/>
                </a:solidFill>
                <a:effectLst>
                  <a:outerShdw blurRad="38100" dist="38100" dir="2700000" algn="tl">
                    <a:srgbClr val="C0C0C0"/>
                  </a:outerShdw>
                </a:effectLst>
                <a:latin typeface="微软雅黑" pitchFamily="34" charset="-122"/>
                <a:ea typeface="微软雅黑" pitchFamily="34" charset="-122"/>
              </a:rPr>
              <a:t>我爱跳舞、远足、爬山。可是我的很多渐进片都不能另我满意。</a:t>
            </a:r>
          </a:p>
        </p:txBody>
      </p:sp>
      <p:sp>
        <p:nvSpPr>
          <p:cNvPr id="519171" name="AutoShape 30"/>
          <p:cNvSpPr>
            <a:spLocks noChangeArrowheads="1"/>
          </p:cNvSpPr>
          <p:nvPr/>
        </p:nvSpPr>
        <p:spPr bwMode="auto">
          <a:xfrm>
            <a:off x="1295400" y="1524000"/>
            <a:ext cx="2895600" cy="5334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19172" name="Rectangle 31"/>
          <p:cNvSpPr>
            <a:spLocks noChangeArrowheads="1"/>
          </p:cNvSpPr>
          <p:nvPr/>
        </p:nvSpPr>
        <p:spPr bwMode="auto">
          <a:xfrm>
            <a:off x="1752600" y="1524000"/>
            <a:ext cx="2317750" cy="519113"/>
          </a:xfrm>
          <a:prstGeom prst="rect">
            <a:avLst/>
          </a:prstGeom>
          <a:noFill/>
          <a:ln w="9525">
            <a:noFill/>
            <a:miter lim="800000"/>
            <a:headEnd/>
            <a:tailEnd/>
          </a:ln>
        </p:spPr>
        <p:txBody>
          <a:bodyPr wrap="none">
            <a:spAutoFit/>
          </a:bodyPr>
          <a:lstStyle/>
          <a:p>
            <a:r>
              <a:rPr lang="zh-CN" altLang="en-US" sz="2800" b="1">
                <a:solidFill>
                  <a:schemeClr val="bg1"/>
                </a:solidFill>
                <a:ea typeface="华文仿宋" pitchFamily="2" charset="-122"/>
              </a:rPr>
              <a:t>消费者的问题</a:t>
            </a:r>
          </a:p>
        </p:txBody>
      </p:sp>
      <p:sp>
        <p:nvSpPr>
          <p:cNvPr id="519173" name="Rectangle 5"/>
          <p:cNvSpPr>
            <a:spLocks noChangeArrowheads="1"/>
          </p:cNvSpPr>
          <p:nvPr/>
        </p:nvSpPr>
        <p:spPr bwMode="auto">
          <a:xfrm>
            <a:off x="914400" y="1295400"/>
            <a:ext cx="7315200" cy="4343400"/>
          </a:xfrm>
          <a:prstGeom prst="rect">
            <a:avLst/>
          </a:prstGeom>
          <a:noFill/>
          <a:ln w="9525">
            <a:solidFill>
              <a:srgbClr val="808080"/>
            </a:solidFill>
            <a:miter lim="800000"/>
            <a:headEnd/>
            <a:tailEnd/>
          </a:ln>
          <a:effectLst/>
        </p:spPr>
        <p:txBody>
          <a:bodyPr wrap="none" anchor="ctr"/>
          <a:lstStyle/>
          <a:p>
            <a:endParaRPr lang="zh-CN" altLang="en-US"/>
          </a:p>
        </p:txBody>
      </p:sp>
      <p:sp>
        <p:nvSpPr>
          <p:cNvPr id="519174" name="Rectangle 6"/>
          <p:cNvSpPr>
            <a:spLocks noChangeArrowheads="1"/>
          </p:cNvSpPr>
          <p:nvPr/>
        </p:nvSpPr>
        <p:spPr bwMode="auto">
          <a:xfrm>
            <a:off x="4572000" y="1295400"/>
            <a:ext cx="3657600" cy="4343400"/>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519175" name="Rectangle 7"/>
          <p:cNvSpPr>
            <a:spLocks noChangeArrowheads="1"/>
          </p:cNvSpPr>
          <p:nvPr/>
        </p:nvSpPr>
        <p:spPr bwMode="auto">
          <a:xfrm>
            <a:off x="4876800" y="1676400"/>
            <a:ext cx="3048000" cy="3749675"/>
          </a:xfrm>
          <a:prstGeom prst="rect">
            <a:avLst/>
          </a:prstGeom>
          <a:noFill/>
          <a:ln w="9525">
            <a:noFill/>
            <a:miter lim="800000"/>
            <a:headEnd/>
            <a:tailEnd/>
          </a:ln>
          <a:effectLst/>
        </p:spPr>
        <p:txBody>
          <a:bodyPr>
            <a:spAutoFit/>
          </a:bodyPr>
          <a:lstStyle/>
          <a:p>
            <a:r>
              <a:rPr lang="zh-CN" altLang="en-US" sz="4000" b="1">
                <a:solidFill>
                  <a:schemeClr val="bg1"/>
                </a:solidFill>
              </a:rPr>
              <a:t>您需要一副有阳光防护功能的运动渐进，马上解决您的问题</a:t>
            </a:r>
            <a:endParaRPr lang="zh-CN" altLang="en-US" sz="6600" b="1">
              <a:solidFill>
                <a:schemeClr val="bg1"/>
              </a:solidFill>
              <a:ea typeface="微软雅黑" pitchFamily="34" charset="-122"/>
            </a:endParaRPr>
          </a:p>
        </p:txBody>
      </p:sp>
      <p:pic>
        <p:nvPicPr>
          <p:cNvPr id="519176" name="Picture 34" descr="AA001230">
            <a:hlinkClick r:id="rId2"/>
          </p:cNvPr>
          <p:cNvPicPr>
            <a:picLocks noChangeAspect="1" noChangeArrowheads="1"/>
          </p:cNvPicPr>
          <p:nvPr/>
        </p:nvPicPr>
        <p:blipFill>
          <a:blip r:embed="rId3" cstate="print"/>
          <a:srcRect/>
          <a:stretch>
            <a:fillRect/>
          </a:stretch>
        </p:blipFill>
        <p:spPr bwMode="auto">
          <a:xfrm>
            <a:off x="0" y="0"/>
            <a:ext cx="1028700" cy="1219200"/>
          </a:xfrm>
          <a:prstGeom prst="rect">
            <a:avLst/>
          </a:prstGeom>
          <a:noFill/>
          <a:ln w="9525">
            <a:solidFill>
              <a:srgbClr val="800000"/>
            </a:solidFill>
            <a:miter lim="800000"/>
            <a:headEnd/>
            <a:tailEnd/>
          </a:ln>
        </p:spPr>
      </p:pic>
      <p:sp>
        <p:nvSpPr>
          <p:cNvPr id="519177" name="Text Box 23"/>
          <p:cNvSpPr txBox="1">
            <a:spLocks noChangeArrowheads="1"/>
          </p:cNvSpPr>
          <p:nvPr/>
        </p:nvSpPr>
        <p:spPr bwMode="auto">
          <a:xfrm>
            <a:off x="914400" y="228600"/>
            <a:ext cx="2209800" cy="366713"/>
          </a:xfrm>
          <a:prstGeom prst="rect">
            <a:avLst/>
          </a:prstGeom>
          <a:noFill/>
          <a:ln w="9525">
            <a:noFill/>
            <a:miter lim="800000"/>
            <a:headEnd/>
            <a:tailEnd/>
          </a:ln>
        </p:spPr>
        <p:txBody>
          <a:bodyPr>
            <a:spAutoFit/>
          </a:bodyPr>
          <a:lstStyle/>
          <a:p>
            <a:pPr algn="ctr"/>
            <a:r>
              <a:rPr lang="en-US" altLang="zh-CN" b="1">
                <a:latin typeface="Trebuchet MS" pitchFamily="34" charset="0"/>
              </a:rPr>
              <a:t>45- 60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4"/>
          <p:cNvPicPr>
            <a:picLocks noChangeAspect="1" noChangeArrowheads="1"/>
          </p:cNvPicPr>
          <p:nvPr/>
        </p:nvPicPr>
        <p:blipFill>
          <a:blip r:embed="rId2" cstate="print"/>
          <a:srcRect/>
          <a:stretch>
            <a:fillRect/>
          </a:stretch>
        </p:blipFill>
        <p:spPr bwMode="auto">
          <a:xfrm>
            <a:off x="500063" y="461963"/>
            <a:ext cx="8034337" cy="555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itle 4"/>
          <p:cNvSpPr>
            <a:spLocks noGrp="1"/>
          </p:cNvSpPr>
          <p:nvPr>
            <p:ph type="title" idx="4294967295"/>
          </p:nvPr>
        </p:nvSpPr>
        <p:spPr>
          <a:xfrm>
            <a:off x="0" y="165100"/>
            <a:ext cx="8839200" cy="609600"/>
          </a:xfrm>
        </p:spPr>
        <p:txBody>
          <a:bodyPr>
            <a:normAutofit fontScale="90000"/>
          </a:bodyPr>
          <a:lstStyle/>
          <a:p>
            <a:pPr eaLnBrk="1" hangingPunct="1"/>
            <a:r>
              <a:rPr lang="zh-CN" altLang="en-US" dirty="0" smtClean="0"/>
              <a:t>万里路运动专用镜片的特点</a:t>
            </a:r>
          </a:p>
        </p:txBody>
      </p:sp>
      <p:sp>
        <p:nvSpPr>
          <p:cNvPr id="9219" name="Content Placeholder 7"/>
          <p:cNvSpPr>
            <a:spLocks noGrp="1"/>
          </p:cNvSpPr>
          <p:nvPr>
            <p:ph sz="half" idx="4294967295"/>
          </p:nvPr>
        </p:nvSpPr>
        <p:spPr>
          <a:xfrm>
            <a:off x="4572000" y="1643063"/>
            <a:ext cx="4305300" cy="4643437"/>
          </a:xfrm>
          <a:solidFill>
            <a:schemeClr val="accent2">
              <a:lumMod val="20000"/>
              <a:lumOff val="80000"/>
            </a:schemeClr>
          </a:solidFill>
        </p:spPr>
        <p:txBody>
          <a:bodyPr/>
          <a:lstStyle/>
          <a:p>
            <a:pPr eaLnBrk="1" hangingPunct="1"/>
            <a:r>
              <a:rPr lang="zh-CN" altLang="en-US" sz="4000" smtClean="0"/>
              <a:t>消费者利益点</a:t>
            </a:r>
          </a:p>
        </p:txBody>
      </p:sp>
      <p:sp>
        <p:nvSpPr>
          <p:cNvPr id="9220" name="Text Placeholder 6"/>
          <p:cNvSpPr>
            <a:spLocks noGrp="1"/>
          </p:cNvSpPr>
          <p:nvPr>
            <p:ph sz="half" idx="4294967295"/>
          </p:nvPr>
        </p:nvSpPr>
        <p:spPr>
          <a:xfrm>
            <a:off x="357188" y="1643063"/>
            <a:ext cx="4038600" cy="4643437"/>
          </a:xfrm>
          <a:solidFill>
            <a:schemeClr val="accent2">
              <a:lumMod val="20000"/>
              <a:lumOff val="80000"/>
            </a:schemeClr>
          </a:solidFill>
        </p:spPr>
        <p:txBody>
          <a:bodyPr/>
          <a:lstStyle/>
          <a:p>
            <a:pPr eaLnBrk="1" hangingPunct="1"/>
            <a:r>
              <a:rPr lang="zh-CN" altLang="en-US" sz="4000" smtClean="0"/>
              <a:t>产品特点</a:t>
            </a:r>
          </a:p>
        </p:txBody>
      </p:sp>
      <p:sp>
        <p:nvSpPr>
          <p:cNvPr id="521221" name="Rectangle 9"/>
          <p:cNvSpPr>
            <a:spLocks noChangeArrowheads="1"/>
          </p:cNvSpPr>
          <p:nvPr/>
        </p:nvSpPr>
        <p:spPr bwMode="auto">
          <a:xfrm>
            <a:off x="369888" y="6000750"/>
            <a:ext cx="1784350" cy="304800"/>
          </a:xfrm>
          <a:prstGeom prst="rect">
            <a:avLst/>
          </a:prstGeom>
          <a:noFill/>
          <a:ln w="9525">
            <a:noFill/>
            <a:miter lim="800000"/>
            <a:headEnd/>
            <a:tailEnd/>
          </a:ln>
        </p:spPr>
        <p:txBody>
          <a:bodyPr wrap="none">
            <a:spAutoFit/>
          </a:bodyPr>
          <a:lstStyle/>
          <a:p>
            <a:r>
              <a:rPr lang="zh-CN" altLang="en-US" sz="1400">
                <a:latin typeface="Calibri" pitchFamily="34" charset="0"/>
              </a:rPr>
              <a:t>万里路运动专用镜片</a:t>
            </a:r>
          </a:p>
        </p:txBody>
      </p:sp>
      <p:sp>
        <p:nvSpPr>
          <p:cNvPr id="521222" name="Rectangle 11"/>
          <p:cNvSpPr>
            <a:spLocks noChangeArrowheads="1"/>
          </p:cNvSpPr>
          <p:nvPr/>
        </p:nvSpPr>
        <p:spPr bwMode="auto">
          <a:xfrm>
            <a:off x="2951163" y="5959475"/>
            <a:ext cx="1250950" cy="304800"/>
          </a:xfrm>
          <a:prstGeom prst="rect">
            <a:avLst/>
          </a:prstGeom>
          <a:noFill/>
          <a:ln w="9525">
            <a:noFill/>
            <a:miter lim="800000"/>
            <a:headEnd/>
            <a:tailEnd/>
          </a:ln>
        </p:spPr>
        <p:txBody>
          <a:bodyPr wrap="none">
            <a:spAutoFit/>
          </a:bodyPr>
          <a:lstStyle/>
          <a:p>
            <a:r>
              <a:rPr lang="zh-CN" altLang="en-US" sz="1400">
                <a:latin typeface="Calibri" pitchFamily="34" charset="0"/>
              </a:rPr>
              <a:t>传统渐进镜片</a:t>
            </a:r>
          </a:p>
        </p:txBody>
      </p:sp>
      <p:sp>
        <p:nvSpPr>
          <p:cNvPr id="521223" name="Rectangle 12"/>
          <p:cNvSpPr>
            <a:spLocks noChangeArrowheads="1"/>
          </p:cNvSpPr>
          <p:nvPr/>
        </p:nvSpPr>
        <p:spPr bwMode="auto">
          <a:xfrm>
            <a:off x="688975" y="938213"/>
            <a:ext cx="7483475" cy="579437"/>
          </a:xfrm>
          <a:prstGeom prst="rect">
            <a:avLst/>
          </a:prstGeom>
          <a:noFill/>
          <a:ln w="9525">
            <a:noFill/>
            <a:miter lim="800000"/>
            <a:headEnd/>
            <a:tailEnd/>
          </a:ln>
        </p:spPr>
        <p:txBody>
          <a:bodyPr>
            <a:spAutoFit/>
          </a:bodyPr>
          <a:lstStyle/>
          <a:p>
            <a:r>
              <a:rPr lang="zh-CN" altLang="en-US">
                <a:solidFill>
                  <a:srgbClr val="000066"/>
                </a:solidFill>
                <a:latin typeface="Verdana" pitchFamily="34" charset="0"/>
              </a:rPr>
              <a:t>一款满足老视者</a:t>
            </a:r>
            <a:r>
              <a:rPr lang="zh-CN" altLang="en-US" sz="3200">
                <a:solidFill>
                  <a:srgbClr val="000066"/>
                </a:solidFill>
                <a:latin typeface="Verdana" pitchFamily="34" charset="0"/>
              </a:rPr>
              <a:t>运动</a:t>
            </a:r>
            <a:r>
              <a:rPr lang="zh-CN" altLang="en-US">
                <a:solidFill>
                  <a:srgbClr val="000066"/>
                </a:solidFill>
                <a:latin typeface="Verdana" pitchFamily="34" charset="0"/>
              </a:rPr>
              <a:t>时的视觉需求</a:t>
            </a:r>
            <a:r>
              <a:rPr lang="zh-CN" altLang="en-US" sz="3200">
                <a:solidFill>
                  <a:srgbClr val="000066"/>
                </a:solidFill>
                <a:latin typeface="Verdana" pitchFamily="34" charset="0"/>
              </a:rPr>
              <a:t>专门的镜片</a:t>
            </a:r>
            <a:r>
              <a:rPr lang="zh-CN" altLang="en-US">
                <a:solidFill>
                  <a:srgbClr val="000066"/>
                </a:solidFill>
                <a:latin typeface="Verdana" pitchFamily="34" charset="0"/>
              </a:rPr>
              <a:t>产品</a:t>
            </a:r>
            <a:endParaRPr lang="zh-CN" altLang="en-US">
              <a:latin typeface="Calibri" pitchFamily="34" charset="0"/>
            </a:endParaRPr>
          </a:p>
        </p:txBody>
      </p:sp>
      <p:pic>
        <p:nvPicPr>
          <p:cNvPr id="521224" name="Picture 3"/>
          <p:cNvPicPr>
            <a:picLocks noChangeAspect="1" noChangeArrowheads="1"/>
          </p:cNvPicPr>
          <p:nvPr/>
        </p:nvPicPr>
        <p:blipFill>
          <a:blip r:embed="rId2" cstate="print"/>
          <a:srcRect/>
          <a:stretch>
            <a:fillRect/>
          </a:stretch>
        </p:blipFill>
        <p:spPr bwMode="auto">
          <a:xfrm>
            <a:off x="2786063" y="4929188"/>
            <a:ext cx="1522412" cy="1041400"/>
          </a:xfrm>
          <a:prstGeom prst="rect">
            <a:avLst/>
          </a:prstGeom>
          <a:noFill/>
          <a:ln w="9525">
            <a:noFill/>
            <a:miter lim="800000"/>
            <a:headEnd/>
            <a:tailEnd/>
          </a:ln>
        </p:spPr>
      </p:pic>
      <p:pic>
        <p:nvPicPr>
          <p:cNvPr id="521225" name="Picture 4"/>
          <p:cNvPicPr>
            <a:picLocks noChangeAspect="1" noChangeArrowheads="1"/>
          </p:cNvPicPr>
          <p:nvPr/>
        </p:nvPicPr>
        <p:blipFill>
          <a:blip r:embed="rId3" cstate="print"/>
          <a:srcRect/>
          <a:stretch>
            <a:fillRect/>
          </a:stretch>
        </p:blipFill>
        <p:spPr bwMode="auto">
          <a:xfrm>
            <a:off x="500063" y="4929188"/>
            <a:ext cx="1574800" cy="1089025"/>
          </a:xfrm>
          <a:prstGeom prst="rect">
            <a:avLst/>
          </a:prstGeom>
          <a:noFill/>
          <a:ln w="9525">
            <a:noFill/>
            <a:miter lim="800000"/>
            <a:headEnd/>
            <a:tailEnd/>
          </a:ln>
        </p:spPr>
      </p:pic>
      <p:pic>
        <p:nvPicPr>
          <p:cNvPr id="521226" name="Picture 5"/>
          <p:cNvPicPr>
            <a:picLocks noChangeAspect="1" noChangeArrowheads="1"/>
          </p:cNvPicPr>
          <p:nvPr/>
        </p:nvPicPr>
        <p:blipFill>
          <a:blip r:embed="rId4" cstate="print"/>
          <a:srcRect/>
          <a:stretch>
            <a:fillRect/>
          </a:stretch>
        </p:blipFill>
        <p:spPr bwMode="auto">
          <a:xfrm>
            <a:off x="4857750" y="4903788"/>
            <a:ext cx="841375" cy="860425"/>
          </a:xfrm>
          <a:prstGeom prst="rect">
            <a:avLst/>
          </a:prstGeom>
          <a:noFill/>
          <a:ln w="9525">
            <a:noFill/>
            <a:miter lim="800000"/>
            <a:headEnd/>
            <a:tailEnd/>
          </a:ln>
        </p:spPr>
      </p:pic>
      <p:pic>
        <p:nvPicPr>
          <p:cNvPr id="521227" name="Picture 6"/>
          <p:cNvPicPr>
            <a:picLocks noChangeAspect="1" noChangeArrowheads="1"/>
          </p:cNvPicPr>
          <p:nvPr/>
        </p:nvPicPr>
        <p:blipFill>
          <a:blip r:embed="rId5" cstate="print"/>
          <a:srcRect/>
          <a:stretch>
            <a:fillRect/>
          </a:stretch>
        </p:blipFill>
        <p:spPr bwMode="auto">
          <a:xfrm>
            <a:off x="5786438" y="4903788"/>
            <a:ext cx="863600" cy="882650"/>
          </a:xfrm>
          <a:prstGeom prst="rect">
            <a:avLst/>
          </a:prstGeom>
          <a:noFill/>
          <a:ln w="9525">
            <a:noFill/>
            <a:miter lim="800000"/>
            <a:headEnd/>
            <a:tailEnd/>
          </a:ln>
        </p:spPr>
      </p:pic>
      <p:pic>
        <p:nvPicPr>
          <p:cNvPr id="521228" name="Picture 7"/>
          <p:cNvPicPr>
            <a:picLocks noChangeAspect="1" noChangeArrowheads="1"/>
          </p:cNvPicPr>
          <p:nvPr/>
        </p:nvPicPr>
        <p:blipFill>
          <a:blip r:embed="rId6" cstate="print"/>
          <a:srcRect/>
          <a:stretch>
            <a:fillRect/>
          </a:stretch>
        </p:blipFill>
        <p:spPr bwMode="auto">
          <a:xfrm>
            <a:off x="6715125" y="4903788"/>
            <a:ext cx="825500" cy="839787"/>
          </a:xfrm>
          <a:prstGeom prst="rect">
            <a:avLst/>
          </a:prstGeom>
          <a:noFill/>
          <a:ln w="9525">
            <a:noFill/>
            <a:miter lim="800000"/>
            <a:headEnd/>
            <a:tailEnd/>
          </a:ln>
        </p:spPr>
      </p:pic>
      <p:pic>
        <p:nvPicPr>
          <p:cNvPr id="521229" name="Picture 8"/>
          <p:cNvPicPr>
            <a:picLocks noChangeAspect="1" noChangeArrowheads="1"/>
          </p:cNvPicPr>
          <p:nvPr/>
        </p:nvPicPr>
        <p:blipFill>
          <a:blip r:embed="rId7" cstate="print"/>
          <a:srcRect/>
          <a:stretch>
            <a:fillRect/>
          </a:stretch>
        </p:blipFill>
        <p:spPr bwMode="auto">
          <a:xfrm>
            <a:off x="7604125" y="4903788"/>
            <a:ext cx="825500" cy="841375"/>
          </a:xfrm>
          <a:prstGeom prst="rect">
            <a:avLst/>
          </a:prstGeom>
          <a:noFill/>
          <a:ln w="9525">
            <a:noFill/>
            <a:miter lim="800000"/>
            <a:headEnd/>
            <a:tailEnd/>
          </a:ln>
        </p:spPr>
      </p:pic>
      <p:sp>
        <p:nvSpPr>
          <p:cNvPr id="521230" name="TextBox 13"/>
          <p:cNvSpPr txBox="1">
            <a:spLocks noChangeArrowheads="1"/>
          </p:cNvSpPr>
          <p:nvPr/>
        </p:nvSpPr>
        <p:spPr bwMode="auto">
          <a:xfrm>
            <a:off x="285750" y="2286000"/>
            <a:ext cx="3714750" cy="2838450"/>
          </a:xfrm>
          <a:prstGeom prst="rect">
            <a:avLst/>
          </a:prstGeom>
          <a:noFill/>
          <a:ln w="9525">
            <a:noFill/>
            <a:miter lim="800000"/>
            <a:headEnd/>
            <a:tailEnd/>
          </a:ln>
        </p:spPr>
        <p:txBody>
          <a:bodyPr>
            <a:spAutoFit/>
          </a:bodyPr>
          <a:lstStyle/>
          <a:p>
            <a:pPr marL="342900" indent="-342900" algn="just">
              <a:buFont typeface="Calibri" pitchFamily="34" charset="0"/>
              <a:buAutoNum type="arabicPeriod"/>
            </a:pPr>
            <a:r>
              <a:rPr lang="zh-CN" altLang="en-US">
                <a:latin typeface="Calibri" pitchFamily="34" charset="0"/>
                <a:cs typeface="Times New Roman" pitchFamily="18" charset="0"/>
              </a:rPr>
              <a:t>特别宽大的远用视觉</a:t>
            </a:r>
            <a:endParaRPr lang="en-US" altLang="zh-CN">
              <a:latin typeface="Calibri" pitchFamily="34" charset="0"/>
              <a:cs typeface="Times New Roman" pitchFamily="18" charset="0"/>
            </a:endParaRPr>
          </a:p>
          <a:p>
            <a:pPr marL="342900" indent="-342900" algn="just">
              <a:buFont typeface="Calibri" pitchFamily="34" charset="0"/>
              <a:buAutoNum type="arabicPeriod"/>
            </a:pPr>
            <a:endParaRPr lang="zh-CN" altLang="en-US">
              <a:latin typeface="Calibri" pitchFamily="34" charset="0"/>
              <a:cs typeface="Times New Roman" pitchFamily="18" charset="0"/>
            </a:endParaRPr>
          </a:p>
          <a:p>
            <a:pPr marL="342900" indent="-342900" algn="just">
              <a:buFont typeface="Calibri" pitchFamily="34" charset="0"/>
              <a:buAutoNum type="arabicPeriod"/>
            </a:pPr>
            <a:r>
              <a:rPr lang="zh-CN" altLang="en-US">
                <a:latin typeface="Calibri" pitchFamily="34" charset="0"/>
                <a:cs typeface="Times New Roman" pitchFamily="18" charset="0"/>
              </a:rPr>
              <a:t>中距离的光度渐变起始位置较低，周边散光更低</a:t>
            </a:r>
          </a:p>
          <a:p>
            <a:pPr marL="342900" indent="-342900" algn="just">
              <a:buFont typeface="Calibri" pitchFamily="34" charset="0"/>
              <a:buAutoNum type="arabicPeriod"/>
            </a:pPr>
            <a:endParaRPr lang="zh-CN" altLang="en-US">
              <a:latin typeface="Calibri" pitchFamily="34" charset="0"/>
              <a:cs typeface="Times New Roman" pitchFamily="18" charset="0"/>
            </a:endParaRPr>
          </a:p>
          <a:p>
            <a:pPr marL="342900" indent="-342900" algn="just">
              <a:buFont typeface="Calibri" pitchFamily="34" charset="0"/>
              <a:buAutoNum type="arabicPeriod"/>
            </a:pPr>
            <a:r>
              <a:rPr lang="zh-CN" altLang="en-US">
                <a:latin typeface="Calibri" pitchFamily="34" charset="0"/>
                <a:cs typeface="Times New Roman" pitchFamily="18" charset="0"/>
              </a:rPr>
              <a:t>稳定的近距离视觉</a:t>
            </a:r>
            <a:endParaRPr lang="en-US" altLang="zh-CN">
              <a:latin typeface="Calibri" pitchFamily="34" charset="0"/>
              <a:cs typeface="Times New Roman" pitchFamily="18" charset="0"/>
            </a:endParaRPr>
          </a:p>
          <a:p>
            <a:pPr marL="342900" indent="-342900" algn="just">
              <a:buFont typeface="Calibri" pitchFamily="34" charset="0"/>
              <a:buAutoNum type="arabicPeriod"/>
            </a:pPr>
            <a:endParaRPr lang="zh-CN" altLang="en-US">
              <a:latin typeface="Calibri" pitchFamily="34" charset="0"/>
              <a:cs typeface="Times New Roman" pitchFamily="18" charset="0"/>
            </a:endParaRPr>
          </a:p>
          <a:p>
            <a:pPr marL="342900" indent="-342900" algn="just">
              <a:buFont typeface="Calibri" pitchFamily="34" charset="0"/>
              <a:buAutoNum type="arabicPeriod"/>
            </a:pPr>
            <a:r>
              <a:rPr lang="zh-CN" altLang="en-US">
                <a:latin typeface="Calibri" pitchFamily="34" charset="0"/>
                <a:cs typeface="Times New Roman" pitchFamily="18" charset="0"/>
              </a:rPr>
              <a:t>数码表面成形技术，精准匹配戴镜者的处</a:t>
            </a:r>
            <a:endParaRPr lang="zh-CN">
              <a:latin typeface="Calibri" pitchFamily="34" charset="0"/>
              <a:cs typeface="Times New Roman" pitchFamily="18" charset="0"/>
            </a:endParaRPr>
          </a:p>
          <a:p>
            <a:pPr marL="342900" indent="-342900"/>
            <a:endParaRPr lang="zh-CN" altLang="en-US">
              <a:latin typeface="Calibri" pitchFamily="34" charset="0"/>
              <a:cs typeface="Times New Roman" pitchFamily="18" charset="0"/>
            </a:endParaRPr>
          </a:p>
        </p:txBody>
      </p:sp>
      <p:sp>
        <p:nvSpPr>
          <p:cNvPr id="15" name="TextBox 14"/>
          <p:cNvSpPr txBox="1"/>
          <p:nvPr/>
        </p:nvSpPr>
        <p:spPr>
          <a:xfrm>
            <a:off x="4857750" y="2214563"/>
            <a:ext cx="3714750" cy="2838450"/>
          </a:xfrm>
          <a:prstGeom prst="rect">
            <a:avLst/>
          </a:prstGeom>
          <a:noFill/>
        </p:spPr>
        <p:txBody>
          <a:bodyPr>
            <a:spAutoFit/>
          </a:bodyPr>
          <a:lstStyle/>
          <a:p>
            <a:pPr marL="342900" indent="-342900" algn="just" fontAlgn="auto">
              <a:spcBef>
                <a:spcPts val="0"/>
              </a:spcBef>
              <a:spcAft>
                <a:spcPts val="0"/>
              </a:spcAft>
              <a:buFont typeface="+mj-lt"/>
              <a:buAutoNum type="arabicPeriod"/>
              <a:defRPr/>
            </a:pPr>
            <a:r>
              <a:rPr lang="zh-CN" altLang="en-US" kern="100" dirty="0">
                <a:latin typeface="Calibri"/>
                <a:cs typeface="Times New Roman"/>
              </a:rPr>
              <a:t>户外运动时拥有宽阔、敏锐的视觉。</a:t>
            </a:r>
            <a:endParaRPr lang="en-US" altLang="zh-CN" kern="100" dirty="0">
              <a:latin typeface="Calibri"/>
              <a:cs typeface="Times New Roman"/>
            </a:endParaRPr>
          </a:p>
          <a:p>
            <a:pPr marL="342900" indent="-342900" algn="just" fontAlgn="auto">
              <a:spcBef>
                <a:spcPts val="0"/>
              </a:spcBef>
              <a:spcAft>
                <a:spcPts val="0"/>
              </a:spcAft>
              <a:buFont typeface="+mj-lt"/>
              <a:buAutoNum type="arabicPeriod"/>
              <a:defRPr/>
            </a:pPr>
            <a:endParaRPr lang="zh-CN" altLang="en-US" kern="100" dirty="0">
              <a:latin typeface="Calibri"/>
              <a:cs typeface="Times New Roman"/>
            </a:endParaRPr>
          </a:p>
          <a:p>
            <a:pPr marL="342900" indent="-342900" algn="just" fontAlgn="auto">
              <a:spcBef>
                <a:spcPts val="0"/>
              </a:spcBef>
              <a:spcAft>
                <a:spcPts val="0"/>
              </a:spcAft>
              <a:buFont typeface="+mj-lt"/>
              <a:buAutoNum type="arabicPeriod"/>
              <a:defRPr/>
            </a:pPr>
            <a:r>
              <a:rPr lang="zh-CN" altLang="en-US" kern="100" dirty="0">
                <a:latin typeface="Calibri"/>
                <a:cs typeface="Times New Roman"/>
              </a:rPr>
              <a:t>自然的头部和视线转动，即可获得周边视觉。</a:t>
            </a:r>
            <a:endParaRPr lang="en-US" altLang="zh-CN" kern="100" dirty="0">
              <a:latin typeface="Calibri"/>
              <a:cs typeface="Times New Roman"/>
            </a:endParaRPr>
          </a:p>
          <a:p>
            <a:pPr marL="342900" indent="-342900" algn="just" fontAlgn="auto">
              <a:spcBef>
                <a:spcPts val="0"/>
              </a:spcBef>
              <a:spcAft>
                <a:spcPts val="0"/>
              </a:spcAft>
              <a:buFont typeface="+mj-lt"/>
              <a:buAutoNum type="arabicPeriod"/>
              <a:defRPr/>
            </a:pPr>
            <a:endParaRPr lang="en-US" altLang="zh-CN" kern="100" dirty="0">
              <a:latin typeface="Calibri"/>
              <a:cs typeface="Times New Roman"/>
            </a:endParaRPr>
          </a:p>
          <a:p>
            <a:pPr marL="342900" indent="-342900" algn="just" fontAlgn="auto">
              <a:spcBef>
                <a:spcPts val="0"/>
              </a:spcBef>
              <a:spcAft>
                <a:spcPts val="0"/>
              </a:spcAft>
              <a:buFont typeface="+mj-lt"/>
              <a:buAutoNum type="arabicPeriod"/>
              <a:defRPr/>
            </a:pPr>
            <a:r>
              <a:rPr lang="zh-CN" altLang="en-US" kern="100" dirty="0">
                <a:latin typeface="Calibri"/>
                <a:cs typeface="Times New Roman"/>
              </a:rPr>
              <a:t>优异的动态视觉，几乎无泳动。</a:t>
            </a:r>
          </a:p>
          <a:p>
            <a:pPr marL="342900" indent="-342900" algn="just" fontAlgn="auto">
              <a:spcBef>
                <a:spcPts val="0"/>
              </a:spcBef>
              <a:spcAft>
                <a:spcPts val="0"/>
              </a:spcAft>
              <a:buFont typeface="+mj-lt"/>
              <a:buAutoNum type="arabicPeriod"/>
              <a:defRPr/>
            </a:pPr>
            <a:endParaRPr lang="zh-CN" altLang="en-US" kern="100" dirty="0">
              <a:latin typeface="Calibri"/>
              <a:cs typeface="Times New Roman"/>
            </a:endParaRPr>
          </a:p>
          <a:p>
            <a:pPr marL="342900" indent="-342900" algn="just" fontAlgn="auto">
              <a:spcBef>
                <a:spcPts val="0"/>
              </a:spcBef>
              <a:spcAft>
                <a:spcPts val="0"/>
              </a:spcAft>
              <a:buFont typeface="+mj-lt"/>
              <a:buAutoNum type="arabicPeriod"/>
              <a:defRPr/>
            </a:pPr>
            <a:r>
              <a:rPr lang="zh-CN" altLang="en-US" kern="100" dirty="0">
                <a:latin typeface="Calibri"/>
                <a:cs typeface="Times New Roman"/>
              </a:rPr>
              <a:t>偶尔看近时，也可瞬间看清。</a:t>
            </a:r>
            <a:endParaRPr lang="en-US" altLang="zh-CN" kern="100" dirty="0">
              <a:latin typeface="Calibri"/>
              <a:cs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idx="4294967295"/>
          </p:nvPr>
        </p:nvSpPr>
        <p:spPr>
          <a:xfrm>
            <a:off x="76200" y="63500"/>
            <a:ext cx="9067800" cy="609600"/>
          </a:xfrm>
        </p:spPr>
        <p:txBody>
          <a:bodyPr>
            <a:normAutofit fontScale="90000"/>
          </a:bodyPr>
          <a:lstStyle/>
          <a:p>
            <a:pPr algn="l"/>
            <a:r>
              <a:rPr lang="zh-CN" altLang="en-US" sz="4000" b="1" smtClean="0">
                <a:solidFill>
                  <a:schemeClr val="bg1"/>
                </a:solidFill>
                <a:latin typeface="Verdana" pitchFamily="34" charset="0"/>
                <a:cs typeface="Arial" pitchFamily="34" charset="0"/>
              </a:rPr>
              <a:t>产品特点</a:t>
            </a:r>
            <a:r>
              <a:rPr lang="en-US" altLang="zh-CN" sz="4000" b="1" smtClean="0">
                <a:solidFill>
                  <a:schemeClr val="bg1"/>
                </a:solidFill>
                <a:latin typeface="Verdana" pitchFamily="34" charset="0"/>
                <a:cs typeface="Arial" pitchFamily="34" charset="0"/>
              </a:rPr>
              <a:t>&amp; </a:t>
            </a:r>
            <a:r>
              <a:rPr lang="zh-CN" altLang="en-US" sz="4000" b="1" smtClean="0">
                <a:solidFill>
                  <a:schemeClr val="bg1"/>
                </a:solidFill>
                <a:latin typeface="Verdana" pitchFamily="34" charset="0"/>
                <a:cs typeface="Arial" pitchFamily="34" charset="0"/>
              </a:rPr>
              <a:t>消费者利益点</a:t>
            </a:r>
            <a:endParaRPr lang="fr-FR" altLang="zh-CN" sz="4000" b="1" smtClean="0">
              <a:solidFill>
                <a:schemeClr val="bg1"/>
              </a:solidFill>
              <a:latin typeface="Verdana" pitchFamily="34" charset="0"/>
              <a:cs typeface="Arial" pitchFamily="34" charset="0"/>
            </a:endParaRPr>
          </a:p>
        </p:txBody>
      </p:sp>
      <p:sp>
        <p:nvSpPr>
          <p:cNvPr id="522243" name="Rectangle 3"/>
          <p:cNvSpPr>
            <a:spLocks noGrp="1" noChangeArrowheads="1"/>
          </p:cNvSpPr>
          <p:nvPr>
            <p:ph type="body" sz="half" idx="4294967295"/>
          </p:nvPr>
        </p:nvSpPr>
        <p:spPr>
          <a:xfrm>
            <a:off x="161925" y="1801813"/>
            <a:ext cx="4327525" cy="4667250"/>
          </a:xfrm>
        </p:spPr>
        <p:txBody>
          <a:bodyPr/>
          <a:lstStyle/>
          <a:p>
            <a:pPr>
              <a:buFont typeface="Arial" pitchFamily="34" charset="0"/>
              <a:buNone/>
            </a:pPr>
            <a:r>
              <a:rPr lang="en-US" altLang="zh-CN" smtClean="0">
                <a:cs typeface="Arial" pitchFamily="34" charset="0"/>
              </a:rPr>
              <a:t>5)</a:t>
            </a:r>
            <a:r>
              <a:rPr lang="zh-CN" altLang="en-US" smtClean="0">
                <a:cs typeface="Arial" pitchFamily="34" charset="0"/>
              </a:rPr>
              <a:t>为运动而选的镜片材质</a:t>
            </a:r>
            <a:endParaRPr lang="fr-FR" altLang="zh-CN" smtClean="0">
              <a:cs typeface="Arial" pitchFamily="34" charset="0"/>
            </a:endParaRPr>
          </a:p>
        </p:txBody>
      </p:sp>
      <p:sp>
        <p:nvSpPr>
          <p:cNvPr id="522244" name="Text Box 4"/>
          <p:cNvSpPr txBox="1">
            <a:spLocks noChangeArrowheads="1"/>
          </p:cNvSpPr>
          <p:nvPr/>
        </p:nvSpPr>
        <p:spPr bwMode="auto">
          <a:xfrm>
            <a:off x="4838700" y="1778000"/>
            <a:ext cx="4105275" cy="822325"/>
          </a:xfrm>
          <a:prstGeom prst="rect">
            <a:avLst/>
          </a:prstGeom>
          <a:noFill/>
          <a:ln w="9525">
            <a:noFill/>
            <a:miter lim="800000"/>
            <a:headEnd/>
            <a:tailEnd/>
          </a:ln>
        </p:spPr>
        <p:txBody>
          <a:bodyPr>
            <a:spAutoFit/>
          </a:bodyPr>
          <a:lstStyle/>
          <a:p>
            <a:r>
              <a:rPr lang="en-US" altLang="zh-CN" sz="2400" b="1">
                <a:latin typeface="Verdana" pitchFamily="34" charset="0"/>
              </a:rPr>
              <a:t>5)</a:t>
            </a:r>
            <a:r>
              <a:rPr lang="zh-CN" altLang="en-US" sz="2400" b="1">
                <a:latin typeface="Verdana" pitchFamily="34" charset="0"/>
              </a:rPr>
              <a:t>适合各种运动场所，尤其是户外</a:t>
            </a:r>
            <a:endParaRPr lang="fr-FR" altLang="zh-CN" sz="2400" b="1">
              <a:latin typeface="Verdana" pitchFamily="34" charset="0"/>
            </a:endParaRPr>
          </a:p>
        </p:txBody>
      </p:sp>
      <p:sp>
        <p:nvSpPr>
          <p:cNvPr id="522245" name="Text Box 5"/>
          <p:cNvSpPr txBox="1">
            <a:spLocks noChangeArrowheads="1"/>
          </p:cNvSpPr>
          <p:nvPr/>
        </p:nvSpPr>
        <p:spPr bwMode="auto">
          <a:xfrm>
            <a:off x="477838" y="1230313"/>
            <a:ext cx="3340100" cy="457200"/>
          </a:xfrm>
          <a:prstGeom prst="rect">
            <a:avLst/>
          </a:prstGeom>
          <a:solidFill>
            <a:srgbClr val="FF9900"/>
          </a:solidFill>
          <a:ln w="9525">
            <a:noFill/>
            <a:miter lim="800000"/>
            <a:headEnd/>
            <a:tailEnd/>
          </a:ln>
        </p:spPr>
        <p:txBody>
          <a:bodyPr>
            <a:spAutoFit/>
          </a:bodyPr>
          <a:lstStyle/>
          <a:p>
            <a:pPr algn="ctr"/>
            <a:r>
              <a:rPr lang="zh-CN" altLang="en-US" sz="2400" b="1">
                <a:solidFill>
                  <a:schemeClr val="bg1"/>
                </a:solidFill>
                <a:latin typeface="Verdana" pitchFamily="34" charset="0"/>
              </a:rPr>
              <a:t>产品特点</a:t>
            </a:r>
            <a:endParaRPr lang="fr-FR" altLang="zh-CN" sz="2400" b="1">
              <a:solidFill>
                <a:schemeClr val="bg1"/>
              </a:solidFill>
              <a:latin typeface="Verdana" pitchFamily="34" charset="0"/>
            </a:endParaRPr>
          </a:p>
        </p:txBody>
      </p:sp>
      <p:sp>
        <p:nvSpPr>
          <p:cNvPr id="522246" name="Text Box 6"/>
          <p:cNvSpPr txBox="1">
            <a:spLocks noChangeArrowheads="1"/>
          </p:cNvSpPr>
          <p:nvPr/>
        </p:nvSpPr>
        <p:spPr bwMode="auto">
          <a:xfrm>
            <a:off x="5216525" y="1225550"/>
            <a:ext cx="3340100" cy="457200"/>
          </a:xfrm>
          <a:prstGeom prst="rect">
            <a:avLst/>
          </a:prstGeom>
          <a:solidFill>
            <a:srgbClr val="FF9900"/>
          </a:solidFill>
          <a:ln w="9525">
            <a:noFill/>
            <a:miter lim="800000"/>
            <a:headEnd/>
            <a:tailEnd/>
          </a:ln>
        </p:spPr>
        <p:txBody>
          <a:bodyPr>
            <a:spAutoFit/>
          </a:bodyPr>
          <a:lstStyle/>
          <a:p>
            <a:pPr algn="ctr"/>
            <a:r>
              <a:rPr lang="zh-CN" altLang="en-US" sz="2400" b="1">
                <a:solidFill>
                  <a:schemeClr val="bg1"/>
                </a:solidFill>
                <a:latin typeface="Verdana" pitchFamily="34" charset="0"/>
              </a:rPr>
              <a:t>戴镜者利益点</a:t>
            </a:r>
            <a:endParaRPr lang="fr-FR" altLang="zh-CN" sz="2400" b="1">
              <a:solidFill>
                <a:schemeClr val="bg1"/>
              </a:solidFill>
              <a:latin typeface="Verdana" pitchFamily="34" charset="0"/>
            </a:endParaRPr>
          </a:p>
        </p:txBody>
      </p:sp>
      <p:pic>
        <p:nvPicPr>
          <p:cNvPr id="522247" name="Picture 1" descr="C:\Documents and Settings\user\Desktop\Jobs Pending\Essilor\Racer.jpg"/>
          <p:cNvPicPr>
            <a:picLocks noChangeAspect="1" noChangeArrowheads="1"/>
          </p:cNvPicPr>
          <p:nvPr/>
        </p:nvPicPr>
        <p:blipFill>
          <a:blip r:embed="rId2" cstate="print"/>
          <a:srcRect/>
          <a:stretch>
            <a:fillRect/>
          </a:stretch>
        </p:blipFill>
        <p:spPr bwMode="auto">
          <a:xfrm>
            <a:off x="5443538" y="3760788"/>
            <a:ext cx="1520825" cy="2189162"/>
          </a:xfrm>
          <a:prstGeom prst="rect">
            <a:avLst/>
          </a:prstGeom>
          <a:noFill/>
          <a:ln w="9525">
            <a:noFill/>
            <a:miter lim="800000"/>
            <a:headEnd/>
            <a:tailEnd/>
          </a:ln>
        </p:spPr>
      </p:pic>
      <p:pic>
        <p:nvPicPr>
          <p:cNvPr id="522248" name="Picture 4" descr="C:\Documents and Settings\user\Desktop\Jobs Pending\Essilor\girl.jpg"/>
          <p:cNvPicPr>
            <a:picLocks noChangeAspect="1" noChangeArrowheads="1"/>
          </p:cNvPicPr>
          <p:nvPr/>
        </p:nvPicPr>
        <p:blipFill>
          <a:blip r:embed="rId3" cstate="print"/>
          <a:srcRect/>
          <a:stretch>
            <a:fillRect/>
          </a:stretch>
        </p:blipFill>
        <p:spPr bwMode="auto">
          <a:xfrm>
            <a:off x="6951663" y="3751263"/>
            <a:ext cx="1674812" cy="2146300"/>
          </a:xfrm>
          <a:prstGeom prst="rect">
            <a:avLst/>
          </a:prstGeom>
          <a:noFill/>
          <a:ln w="9525">
            <a:noFill/>
            <a:miter lim="800000"/>
            <a:headEnd/>
            <a:tailEnd/>
          </a:ln>
        </p:spPr>
      </p:pic>
      <p:pic>
        <p:nvPicPr>
          <p:cNvPr id="522249" name="Picture 10"/>
          <p:cNvPicPr>
            <a:picLocks noChangeAspect="1" noChangeArrowheads="1"/>
          </p:cNvPicPr>
          <p:nvPr/>
        </p:nvPicPr>
        <p:blipFill>
          <a:blip r:embed="rId4" cstate="print"/>
          <a:srcRect/>
          <a:stretch>
            <a:fillRect/>
          </a:stretch>
        </p:blipFill>
        <p:spPr bwMode="auto">
          <a:xfrm>
            <a:off x="1254125" y="2700338"/>
            <a:ext cx="1962150" cy="1304925"/>
          </a:xfrm>
          <a:prstGeom prst="rect">
            <a:avLst/>
          </a:prstGeom>
          <a:noFill/>
          <a:ln w="9525">
            <a:noFill/>
            <a:miter lim="800000"/>
            <a:headEnd/>
            <a:tailEnd/>
          </a:ln>
        </p:spPr>
      </p:pic>
      <p:pic>
        <p:nvPicPr>
          <p:cNvPr id="522250" name="Picture 11"/>
          <p:cNvPicPr>
            <a:picLocks noChangeAspect="1" noChangeArrowheads="1"/>
          </p:cNvPicPr>
          <p:nvPr/>
        </p:nvPicPr>
        <p:blipFill>
          <a:blip r:embed="rId5" cstate="print"/>
          <a:srcRect/>
          <a:stretch>
            <a:fillRect/>
          </a:stretch>
        </p:blipFill>
        <p:spPr bwMode="auto">
          <a:xfrm>
            <a:off x="1258888" y="4110038"/>
            <a:ext cx="1952625" cy="1304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0" name="Picture 2">
            <a:hlinkClick r:id="rId2" action="ppaction://hlinkfile"/>
          </p:cNvPr>
          <p:cNvPicPr>
            <a:picLocks noGrp="1" noChangeAspect="1" noChangeArrowheads="1"/>
          </p:cNvPicPr>
          <p:nvPr>
            <p:ph type="body" idx="4294967295"/>
          </p:nvPr>
        </p:nvPicPr>
        <p:blipFill>
          <a:blip r:embed="rId3" cstate="print"/>
          <a:srcRect l="15108" t="20721" r="14622" b="11043"/>
          <a:stretch>
            <a:fillRect/>
          </a:stretch>
        </p:blipFill>
        <p:spPr>
          <a:xfrm>
            <a:off x="539750" y="476250"/>
            <a:ext cx="7561263" cy="5651500"/>
          </a:xfr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4"/>
          <p:cNvSpPr>
            <a:spLocks noChangeArrowheads="1"/>
          </p:cNvSpPr>
          <p:nvPr/>
        </p:nvSpPr>
        <p:spPr bwMode="auto">
          <a:xfrm>
            <a:off x="1143000" y="2590800"/>
            <a:ext cx="3352800" cy="2428875"/>
          </a:xfrm>
          <a:prstGeom prst="rect">
            <a:avLst/>
          </a:prstGeom>
          <a:noFill/>
          <a:ln w="9525">
            <a:noFill/>
            <a:miter lim="800000"/>
            <a:headEnd/>
            <a:tailEnd/>
          </a:ln>
        </p:spPr>
        <p:txBody>
          <a:bodyPr>
            <a:spAutoFit/>
          </a:bodyPr>
          <a:lstStyle/>
          <a:p>
            <a:pPr>
              <a:lnSpc>
                <a:spcPct val="120000"/>
              </a:lnSpc>
            </a:pPr>
            <a:r>
              <a:rPr lang="zh-CN" altLang="en-US" sz="3200" b="1">
                <a:solidFill>
                  <a:srgbClr val="FF6600"/>
                </a:solidFill>
                <a:effectLst>
                  <a:outerShdw blurRad="38100" dist="38100" dir="2700000" algn="tl">
                    <a:srgbClr val="C0C0C0"/>
                  </a:outerShdw>
                </a:effectLst>
                <a:latin typeface="微软雅黑" pitchFamily="34" charset="-122"/>
                <a:ea typeface="微软雅黑" pitchFamily="34" charset="-122"/>
              </a:rPr>
              <a:t>为什么我看远后再看近，需要等一会，才能看清？</a:t>
            </a:r>
          </a:p>
        </p:txBody>
      </p:sp>
      <p:sp>
        <p:nvSpPr>
          <p:cNvPr id="501763" name="AutoShape 30"/>
          <p:cNvSpPr>
            <a:spLocks noChangeArrowheads="1"/>
          </p:cNvSpPr>
          <p:nvPr/>
        </p:nvSpPr>
        <p:spPr bwMode="auto">
          <a:xfrm>
            <a:off x="1295400" y="1524000"/>
            <a:ext cx="2895600" cy="5334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01764" name="Rectangle 31"/>
          <p:cNvSpPr>
            <a:spLocks noChangeArrowheads="1"/>
          </p:cNvSpPr>
          <p:nvPr/>
        </p:nvSpPr>
        <p:spPr bwMode="auto">
          <a:xfrm>
            <a:off x="1752600" y="1524000"/>
            <a:ext cx="2317750" cy="519113"/>
          </a:xfrm>
          <a:prstGeom prst="rect">
            <a:avLst/>
          </a:prstGeom>
          <a:noFill/>
          <a:ln w="9525">
            <a:noFill/>
            <a:miter lim="800000"/>
            <a:headEnd/>
            <a:tailEnd/>
          </a:ln>
        </p:spPr>
        <p:txBody>
          <a:bodyPr wrap="none">
            <a:spAutoFit/>
          </a:bodyPr>
          <a:lstStyle/>
          <a:p>
            <a:r>
              <a:rPr lang="zh-CN" altLang="en-US" sz="2800" b="1">
                <a:solidFill>
                  <a:schemeClr val="bg1"/>
                </a:solidFill>
                <a:ea typeface="华文仿宋" pitchFamily="2" charset="-122"/>
              </a:rPr>
              <a:t>消费者的问题</a:t>
            </a:r>
          </a:p>
        </p:txBody>
      </p:sp>
      <p:sp>
        <p:nvSpPr>
          <p:cNvPr id="501765" name="Rectangle 5"/>
          <p:cNvSpPr>
            <a:spLocks noChangeArrowheads="1"/>
          </p:cNvSpPr>
          <p:nvPr/>
        </p:nvSpPr>
        <p:spPr bwMode="auto">
          <a:xfrm>
            <a:off x="914400" y="1295400"/>
            <a:ext cx="7315200" cy="4343400"/>
          </a:xfrm>
          <a:prstGeom prst="rect">
            <a:avLst/>
          </a:prstGeom>
          <a:noFill/>
          <a:ln w="9525">
            <a:solidFill>
              <a:srgbClr val="808080"/>
            </a:solidFill>
            <a:miter lim="800000"/>
            <a:headEnd/>
            <a:tailEnd/>
          </a:ln>
          <a:effectLst/>
        </p:spPr>
        <p:txBody>
          <a:bodyPr wrap="none" anchor="ctr"/>
          <a:lstStyle/>
          <a:p>
            <a:endParaRPr lang="zh-CN" altLang="en-US"/>
          </a:p>
        </p:txBody>
      </p:sp>
      <p:sp>
        <p:nvSpPr>
          <p:cNvPr id="501766" name="Rectangle 6"/>
          <p:cNvSpPr>
            <a:spLocks noChangeArrowheads="1"/>
          </p:cNvSpPr>
          <p:nvPr/>
        </p:nvSpPr>
        <p:spPr bwMode="auto">
          <a:xfrm>
            <a:off x="4572000" y="1295400"/>
            <a:ext cx="3657600" cy="4343400"/>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501767" name="Rectangle 7"/>
          <p:cNvSpPr>
            <a:spLocks noChangeArrowheads="1"/>
          </p:cNvSpPr>
          <p:nvPr/>
        </p:nvSpPr>
        <p:spPr bwMode="auto">
          <a:xfrm>
            <a:off x="4953000" y="2743200"/>
            <a:ext cx="2971800" cy="1920875"/>
          </a:xfrm>
          <a:prstGeom prst="rect">
            <a:avLst/>
          </a:prstGeom>
          <a:noFill/>
          <a:ln w="9525">
            <a:noFill/>
            <a:miter lim="800000"/>
            <a:headEnd/>
            <a:tailEnd/>
          </a:ln>
          <a:effectLst/>
        </p:spPr>
        <p:txBody>
          <a:bodyPr>
            <a:spAutoFit/>
          </a:bodyPr>
          <a:lstStyle/>
          <a:p>
            <a:r>
              <a:rPr lang="zh-CN" altLang="en-US" sz="4000" b="1">
                <a:solidFill>
                  <a:schemeClr val="bg1"/>
                </a:solidFill>
              </a:rPr>
              <a:t>您需要一副镜片从远到近轻松聚焦</a:t>
            </a:r>
            <a:endParaRPr lang="zh-CN" altLang="en-US" sz="6600" b="1">
              <a:solidFill>
                <a:schemeClr val="bg1"/>
              </a:solidFill>
              <a:ea typeface="微软雅黑" pitchFamily="34" charset="-122"/>
            </a:endParaRPr>
          </a:p>
        </p:txBody>
      </p:sp>
      <p:sp>
        <p:nvSpPr>
          <p:cNvPr id="501768" name="Rectangle 8"/>
          <p:cNvSpPr>
            <a:spLocks noChangeArrowheads="1"/>
          </p:cNvSpPr>
          <p:nvPr/>
        </p:nvSpPr>
        <p:spPr bwMode="auto">
          <a:xfrm>
            <a:off x="990600" y="0"/>
            <a:ext cx="1447800" cy="304800"/>
          </a:xfrm>
          <a:prstGeom prst="rect">
            <a:avLst/>
          </a:prstGeom>
          <a:solidFill>
            <a:srgbClr val="008000"/>
          </a:solidFill>
          <a:ln w="9525">
            <a:noFill/>
            <a:miter lim="800000"/>
            <a:headEnd/>
            <a:tailEnd/>
          </a:ln>
        </p:spPr>
        <p:txBody>
          <a:bodyPr wrap="none" anchor="ctr"/>
          <a:lstStyle/>
          <a:p>
            <a:pPr algn="ctr"/>
            <a:r>
              <a:rPr lang="zh-CN" altLang="en-US" sz="1600">
                <a:solidFill>
                  <a:schemeClr val="bg1"/>
                </a:solidFill>
                <a:latin typeface="Trebuchet MS" pitchFamily="34" charset="0"/>
              </a:rPr>
              <a:t>顾客</a:t>
            </a:r>
            <a:r>
              <a:rPr lang="en-US" altLang="zh-CN" sz="1600">
                <a:solidFill>
                  <a:schemeClr val="bg1"/>
                </a:solidFill>
                <a:latin typeface="Trebuchet MS" pitchFamily="34" charset="0"/>
              </a:rPr>
              <a:t>1</a:t>
            </a:r>
          </a:p>
        </p:txBody>
      </p:sp>
      <p:sp>
        <p:nvSpPr>
          <p:cNvPr id="501769" name="Text Box 22"/>
          <p:cNvSpPr txBox="1">
            <a:spLocks noChangeArrowheads="1"/>
          </p:cNvSpPr>
          <p:nvPr/>
        </p:nvSpPr>
        <p:spPr bwMode="auto">
          <a:xfrm>
            <a:off x="990600" y="304800"/>
            <a:ext cx="1349375" cy="336550"/>
          </a:xfrm>
          <a:prstGeom prst="rect">
            <a:avLst/>
          </a:prstGeom>
          <a:noFill/>
          <a:ln w="9525">
            <a:noFill/>
            <a:miter lim="800000"/>
            <a:headEnd/>
            <a:tailEnd/>
          </a:ln>
        </p:spPr>
        <p:txBody>
          <a:bodyPr wrap="none">
            <a:spAutoFit/>
          </a:bodyPr>
          <a:lstStyle/>
          <a:p>
            <a:pPr algn="ctr"/>
            <a:r>
              <a:rPr lang="en-US" altLang="zh-CN" sz="1600">
                <a:latin typeface="Trebuchet MS" pitchFamily="34" charset="0"/>
              </a:rPr>
              <a:t>38 - 48 years</a:t>
            </a:r>
          </a:p>
        </p:txBody>
      </p:sp>
      <p:pic>
        <p:nvPicPr>
          <p:cNvPr id="501770" name="Picture 10" descr="j0396140"/>
          <p:cNvPicPr>
            <a:picLocks noChangeAspect="1" noChangeArrowheads="1"/>
          </p:cNvPicPr>
          <p:nvPr/>
        </p:nvPicPr>
        <p:blipFill>
          <a:blip r:embed="rId2" cstate="print"/>
          <a:srcRect r="37695"/>
          <a:stretch>
            <a:fillRect/>
          </a:stretch>
        </p:blipFill>
        <p:spPr bwMode="auto">
          <a:xfrm>
            <a:off x="0" y="0"/>
            <a:ext cx="990600" cy="106680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01767"/>
                                        </p:tgtEl>
                                        <p:attrNameLst>
                                          <p:attrName>style.visibility</p:attrName>
                                        </p:attrNameLst>
                                      </p:cBhvr>
                                      <p:to>
                                        <p:strVal val="visible"/>
                                      </p:to>
                                    </p:set>
                                    <p:anim calcmode="lin" valueType="num">
                                      <p:cBhvr>
                                        <p:cTn id="7" dur="1000" fill="hold"/>
                                        <p:tgtEl>
                                          <p:spTgt spid="501767"/>
                                        </p:tgtEl>
                                        <p:attrNameLst>
                                          <p:attrName>ppt_w</p:attrName>
                                        </p:attrNameLst>
                                      </p:cBhvr>
                                      <p:tavLst>
                                        <p:tav tm="0">
                                          <p:val>
                                            <p:strVal val="#ppt_w*0.70"/>
                                          </p:val>
                                        </p:tav>
                                        <p:tav tm="100000">
                                          <p:val>
                                            <p:strVal val="#ppt_w"/>
                                          </p:val>
                                        </p:tav>
                                      </p:tavLst>
                                    </p:anim>
                                    <p:anim calcmode="lin" valueType="num">
                                      <p:cBhvr>
                                        <p:cTn id="8" dur="1000" fill="hold"/>
                                        <p:tgtEl>
                                          <p:spTgt spid="501767"/>
                                        </p:tgtEl>
                                        <p:attrNameLst>
                                          <p:attrName>ppt_h</p:attrName>
                                        </p:attrNameLst>
                                      </p:cBhvr>
                                      <p:tavLst>
                                        <p:tav tm="0">
                                          <p:val>
                                            <p:strVal val="#ppt_h"/>
                                          </p:val>
                                        </p:tav>
                                        <p:tav tm="100000">
                                          <p:val>
                                            <p:strVal val="#ppt_h"/>
                                          </p:val>
                                        </p:tav>
                                      </p:tavLst>
                                    </p:anim>
                                    <p:animEffect transition="in" filter="fade">
                                      <p:cBhvr>
                                        <p:cTn id="9" dur="1000"/>
                                        <p:tgtEl>
                                          <p:spTgt spid="501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8229600" cy="1143000"/>
          </a:xfrm>
        </p:spPr>
        <p:txBody>
          <a:bodyPr/>
          <a:lstStyle/>
          <a:p>
            <a:r>
              <a:rPr lang="zh-CN" altLang="en-US" dirty="0" smtClean="0"/>
              <a:t>依视路眼中的人们的配镜需求</a:t>
            </a:r>
            <a:endParaRPr lang="zh-CN" altLang="en-US" dirty="0"/>
          </a:p>
        </p:txBody>
      </p:sp>
      <p:graphicFrame>
        <p:nvGraphicFramePr>
          <p:cNvPr id="4" name="图示 3"/>
          <p:cNvGraphicFramePr/>
          <p:nvPr/>
        </p:nvGraphicFramePr>
        <p:xfrm>
          <a:off x="1371600" y="1143000"/>
          <a:ext cx="6248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352800" y="5486400"/>
            <a:ext cx="22098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57600" y="4495800"/>
            <a:ext cx="1828800" cy="685800"/>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57600" y="3505200"/>
            <a:ext cx="1752600"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657600" y="2438400"/>
            <a:ext cx="1676400" cy="838200"/>
          </a:xfrm>
          <a:prstGeom prst="roundRect">
            <a:avLst>
              <a:gd name="adj" fmla="val 30094"/>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886200" y="1143000"/>
            <a:ext cx="1219200" cy="10668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a:xfrm>
            <a:off x="395288" y="0"/>
            <a:ext cx="8424862" cy="1152525"/>
          </a:xfrm>
        </p:spPr>
        <p:txBody>
          <a:bodyPr>
            <a:normAutofit fontScale="90000"/>
          </a:bodyPr>
          <a:lstStyle/>
          <a:p>
            <a:pPr algn="l"/>
            <a:r>
              <a:rPr lang="zh-CN" altLang="en-US" sz="3600" smtClean="0"/>
              <a:t>万里路</a:t>
            </a:r>
            <a:r>
              <a:rPr lang="en-US" altLang="zh-CN" sz="4000" baseline="30000" smtClean="0"/>
              <a:t>®</a:t>
            </a:r>
            <a:r>
              <a:rPr lang="zh-CN" altLang="en-US" sz="3600" smtClean="0"/>
              <a:t>自由视</a:t>
            </a:r>
            <a:r>
              <a:rPr lang="zh-CN" altLang="en-US" sz="3200" baseline="30000" smtClean="0"/>
              <a:t>全新版</a:t>
            </a:r>
            <a:r>
              <a:rPr lang="zh-CN" altLang="en-US" sz="2800" baseline="30000" smtClean="0"/>
              <a:t> </a:t>
            </a:r>
            <a:br>
              <a:rPr lang="zh-CN" altLang="en-US" sz="2800" baseline="30000" smtClean="0"/>
            </a:br>
            <a:r>
              <a:rPr lang="zh-CN" altLang="en-US" sz="2800" baseline="30000" smtClean="0"/>
              <a:t>                                                    </a:t>
            </a:r>
            <a:r>
              <a:rPr lang="en-US" altLang="zh-CN" sz="3600" smtClean="0"/>
              <a:t>——</a:t>
            </a:r>
            <a:r>
              <a:rPr lang="zh-CN" altLang="en-US" sz="3600" smtClean="0"/>
              <a:t>入门级产品</a:t>
            </a:r>
          </a:p>
        </p:txBody>
      </p:sp>
      <p:pic>
        <p:nvPicPr>
          <p:cNvPr id="502787" name="Picture 3"/>
          <p:cNvPicPr>
            <a:picLocks noChangeAspect="1" noChangeArrowheads="1"/>
          </p:cNvPicPr>
          <p:nvPr/>
        </p:nvPicPr>
        <p:blipFill>
          <a:blip r:embed="rId2" cstate="print"/>
          <a:srcRect/>
          <a:stretch>
            <a:fillRect/>
          </a:stretch>
        </p:blipFill>
        <p:spPr bwMode="auto">
          <a:xfrm>
            <a:off x="1547813" y="1268413"/>
            <a:ext cx="6408737" cy="467518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p:cNvSpPr>
          <p:nvPr>
            <p:ph type="title" idx="4294967295"/>
          </p:nvPr>
        </p:nvSpPr>
        <p:spPr/>
        <p:txBody>
          <a:bodyPr/>
          <a:lstStyle/>
          <a:p>
            <a:pPr algn="l"/>
            <a:r>
              <a:rPr lang="zh-CN" altLang="en-US" sz="4000" smtClean="0"/>
              <a:t>万里路</a:t>
            </a:r>
            <a:r>
              <a:rPr lang="en-US" altLang="zh-CN" baseline="30000" smtClean="0"/>
              <a:t>®</a:t>
            </a:r>
            <a:r>
              <a:rPr lang="zh-CN" altLang="en-US" sz="4000" smtClean="0"/>
              <a:t>自由视</a:t>
            </a:r>
            <a:r>
              <a:rPr lang="zh-CN" altLang="en-US" sz="3600" baseline="30000" smtClean="0"/>
              <a:t>全新版</a:t>
            </a:r>
            <a:r>
              <a:rPr lang="en-US" altLang="zh-CN" sz="3200" baseline="30000" smtClean="0"/>
              <a:t> </a:t>
            </a:r>
            <a:r>
              <a:rPr lang="en-US" altLang="zh-CN" sz="4000" smtClean="0"/>
              <a:t>DFB</a:t>
            </a:r>
            <a:r>
              <a:rPr lang="zh-CN" altLang="en-US" sz="4000" smtClean="0"/>
              <a:t>特点：</a:t>
            </a:r>
          </a:p>
        </p:txBody>
      </p:sp>
      <p:sp>
        <p:nvSpPr>
          <p:cNvPr id="524291" name="Rectangle 3"/>
          <p:cNvSpPr>
            <a:spLocks noGrp="1"/>
          </p:cNvSpPr>
          <p:nvPr>
            <p:ph type="body" idx="4294967295"/>
          </p:nvPr>
        </p:nvSpPr>
        <p:spPr/>
        <p:txBody>
          <a:bodyPr/>
          <a:lstStyle/>
          <a:p>
            <a:pPr>
              <a:buFont typeface="Arial" pitchFamily="34" charset="0"/>
              <a:buNone/>
            </a:pPr>
            <a:r>
              <a:rPr lang="en-US" altLang="zh-CN" smtClean="0"/>
              <a:t>1</a:t>
            </a:r>
            <a:r>
              <a:rPr lang="zh-CN" altLang="en-US" smtClean="0"/>
              <a:t>、内表面数码渐进</a:t>
            </a:r>
          </a:p>
          <a:p>
            <a:pPr>
              <a:buFont typeface="Arial" pitchFamily="34" charset="0"/>
              <a:buNone/>
            </a:pPr>
            <a:r>
              <a:rPr lang="en-US" altLang="zh-CN" smtClean="0"/>
              <a:t>2</a:t>
            </a:r>
            <a:r>
              <a:rPr lang="zh-CN" altLang="en-US" smtClean="0"/>
              <a:t>、快速聚焦系统</a:t>
            </a:r>
          </a:p>
          <a:p>
            <a:pPr>
              <a:buFont typeface="Arial" pitchFamily="34" charset="0"/>
              <a:buNone/>
            </a:pPr>
            <a:r>
              <a:rPr lang="en-US" altLang="zh-CN" smtClean="0"/>
              <a:t>3</a:t>
            </a:r>
            <a:r>
              <a:rPr lang="zh-CN" altLang="en-US" smtClean="0"/>
              <a:t>、有标准通道和短通道两种</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Oval 2"/>
          <p:cNvSpPr>
            <a:spLocks noChangeArrowheads="1"/>
          </p:cNvSpPr>
          <p:nvPr/>
        </p:nvSpPr>
        <p:spPr bwMode="auto">
          <a:xfrm>
            <a:off x="7308850" y="4652963"/>
            <a:ext cx="1152525" cy="1223962"/>
          </a:xfrm>
          <a:prstGeom prst="ellipse">
            <a:avLst/>
          </a:prstGeom>
          <a:solidFill>
            <a:srgbClr val="CCFFFF">
              <a:alpha val="84000"/>
            </a:srgbClr>
          </a:solidFill>
          <a:ln w="9525">
            <a:noFill/>
            <a:round/>
            <a:headEnd/>
            <a:tailEnd/>
          </a:ln>
          <a:effectLst/>
        </p:spPr>
        <p:txBody>
          <a:bodyPr wrap="none" anchor="ctr"/>
          <a:lstStyle/>
          <a:p>
            <a:pPr algn="ctr"/>
            <a:endParaRPr lang="zh-CN" altLang="en-US" sz="3200">
              <a:solidFill>
                <a:srgbClr val="FF9933"/>
              </a:solidFill>
            </a:endParaRPr>
          </a:p>
        </p:txBody>
      </p:sp>
      <p:sp>
        <p:nvSpPr>
          <p:cNvPr id="525315" name="Rectangle 3"/>
          <p:cNvSpPr>
            <a:spLocks noGrp="1" noChangeArrowheads="1"/>
          </p:cNvSpPr>
          <p:nvPr>
            <p:ph type="body" idx="4294967295"/>
          </p:nvPr>
        </p:nvSpPr>
        <p:spPr>
          <a:xfrm>
            <a:off x="457200" y="1870075"/>
            <a:ext cx="8229600" cy="1620838"/>
          </a:xfrm>
        </p:spPr>
        <p:txBody>
          <a:bodyPr/>
          <a:lstStyle/>
          <a:p>
            <a:pPr lvl="1">
              <a:buFont typeface="Arial" pitchFamily="34" charset="0"/>
              <a:buNone/>
            </a:pPr>
            <a:r>
              <a:rPr lang="zh-CN" altLang="en-US" b="1" smtClean="0"/>
              <a:t>确保考虑到老视的发展</a:t>
            </a:r>
          </a:p>
          <a:p>
            <a:pPr lvl="2">
              <a:buFont typeface="Symbol" pitchFamily="18" charset="2"/>
              <a:buChar char="Þ"/>
            </a:pPr>
            <a:r>
              <a:rPr lang="zh-CN" altLang="en-US" b="1" smtClean="0"/>
              <a:t>因此任何年龄、任何下加光的老视者都可获得相同的舒适度</a:t>
            </a:r>
          </a:p>
          <a:p>
            <a:endParaRPr lang="zh-CN" altLang="en-US" b="1" smtClean="0"/>
          </a:p>
        </p:txBody>
      </p:sp>
      <p:sp>
        <p:nvSpPr>
          <p:cNvPr id="525316" name="Rectangle 4"/>
          <p:cNvSpPr>
            <a:spLocks noGrp="1" noChangeArrowheads="1"/>
          </p:cNvSpPr>
          <p:nvPr>
            <p:ph type="title" idx="4294967295"/>
          </p:nvPr>
        </p:nvSpPr>
        <p:spPr>
          <a:xfrm>
            <a:off x="323850" y="333375"/>
            <a:ext cx="8424863" cy="1295400"/>
          </a:xfrm>
          <a:noFill/>
        </p:spPr>
        <p:txBody>
          <a:bodyPr/>
          <a:lstStyle/>
          <a:p>
            <a:r>
              <a:rPr lang="en-US" altLang="zh-CN" sz="3600" smtClean="0"/>
              <a:t>2</a:t>
            </a:r>
            <a:r>
              <a:rPr lang="zh-CN" altLang="en-US" sz="3600" smtClean="0"/>
              <a:t>、根据下加光多设计：近用视力区域依据自然的辐辏来恰当定位</a:t>
            </a:r>
          </a:p>
        </p:txBody>
      </p:sp>
      <p:sp>
        <p:nvSpPr>
          <p:cNvPr id="525317" name="Oval 5"/>
          <p:cNvSpPr>
            <a:spLocks noChangeArrowheads="1"/>
          </p:cNvSpPr>
          <p:nvPr/>
        </p:nvSpPr>
        <p:spPr bwMode="auto">
          <a:xfrm>
            <a:off x="0" y="4652963"/>
            <a:ext cx="1152525" cy="1223962"/>
          </a:xfrm>
          <a:prstGeom prst="ellipse">
            <a:avLst/>
          </a:prstGeom>
          <a:solidFill>
            <a:srgbClr val="FF0000">
              <a:alpha val="81000"/>
            </a:srgbClr>
          </a:solidFill>
          <a:ln w="9525">
            <a:noFill/>
            <a:round/>
            <a:headEnd/>
            <a:tailEnd/>
          </a:ln>
          <a:effectLst/>
        </p:spPr>
        <p:txBody>
          <a:bodyPr wrap="none" anchor="ctr"/>
          <a:lstStyle/>
          <a:p>
            <a:endParaRPr lang="zh-CN" altLang="en-US"/>
          </a:p>
        </p:txBody>
      </p:sp>
      <p:sp>
        <p:nvSpPr>
          <p:cNvPr id="525318" name="Oval 6"/>
          <p:cNvSpPr>
            <a:spLocks noChangeArrowheads="1"/>
          </p:cNvSpPr>
          <p:nvPr/>
        </p:nvSpPr>
        <p:spPr bwMode="auto">
          <a:xfrm>
            <a:off x="900113" y="4652963"/>
            <a:ext cx="1152525" cy="1223962"/>
          </a:xfrm>
          <a:prstGeom prst="ellipse">
            <a:avLst/>
          </a:prstGeom>
          <a:solidFill>
            <a:srgbClr val="FFFF00">
              <a:alpha val="73999"/>
            </a:srgbClr>
          </a:solidFill>
          <a:ln w="9525">
            <a:noFill/>
            <a:round/>
            <a:headEnd/>
            <a:tailEnd/>
          </a:ln>
          <a:effectLst/>
        </p:spPr>
        <p:txBody>
          <a:bodyPr wrap="none" anchor="ctr"/>
          <a:lstStyle/>
          <a:p>
            <a:endParaRPr lang="zh-CN" altLang="en-US"/>
          </a:p>
        </p:txBody>
      </p:sp>
      <p:sp>
        <p:nvSpPr>
          <p:cNvPr id="525319" name="Oval 7"/>
          <p:cNvSpPr>
            <a:spLocks noChangeArrowheads="1"/>
          </p:cNvSpPr>
          <p:nvPr/>
        </p:nvSpPr>
        <p:spPr bwMode="auto">
          <a:xfrm>
            <a:off x="1908175" y="4652963"/>
            <a:ext cx="1152525" cy="1223962"/>
          </a:xfrm>
          <a:prstGeom prst="ellipse">
            <a:avLst/>
          </a:prstGeom>
          <a:solidFill>
            <a:srgbClr val="66FF33">
              <a:alpha val="84000"/>
            </a:srgbClr>
          </a:solidFill>
          <a:ln w="9525">
            <a:noFill/>
            <a:round/>
            <a:headEnd/>
            <a:tailEnd/>
          </a:ln>
          <a:effectLst/>
        </p:spPr>
        <p:txBody>
          <a:bodyPr wrap="none" anchor="ctr"/>
          <a:lstStyle/>
          <a:p>
            <a:endParaRPr lang="zh-CN" altLang="en-US"/>
          </a:p>
        </p:txBody>
      </p:sp>
      <p:sp>
        <p:nvSpPr>
          <p:cNvPr id="525320" name="Oval 8"/>
          <p:cNvSpPr>
            <a:spLocks noChangeArrowheads="1"/>
          </p:cNvSpPr>
          <p:nvPr/>
        </p:nvSpPr>
        <p:spPr bwMode="auto">
          <a:xfrm>
            <a:off x="2843213" y="4652963"/>
            <a:ext cx="1152525" cy="1223962"/>
          </a:xfrm>
          <a:prstGeom prst="ellipse">
            <a:avLst/>
          </a:prstGeom>
          <a:solidFill>
            <a:srgbClr val="333399">
              <a:alpha val="89999"/>
            </a:srgbClr>
          </a:solidFill>
          <a:ln w="9525">
            <a:noFill/>
            <a:round/>
            <a:headEnd/>
            <a:tailEnd/>
          </a:ln>
          <a:effectLst/>
        </p:spPr>
        <p:txBody>
          <a:bodyPr wrap="none" anchor="ctr"/>
          <a:lstStyle/>
          <a:p>
            <a:endParaRPr lang="zh-CN" altLang="en-US"/>
          </a:p>
        </p:txBody>
      </p:sp>
      <p:sp>
        <p:nvSpPr>
          <p:cNvPr id="525321" name="Oval 9"/>
          <p:cNvSpPr>
            <a:spLocks noChangeArrowheads="1"/>
          </p:cNvSpPr>
          <p:nvPr/>
        </p:nvSpPr>
        <p:spPr bwMode="auto">
          <a:xfrm>
            <a:off x="3779838" y="4652963"/>
            <a:ext cx="1152525" cy="1223962"/>
          </a:xfrm>
          <a:prstGeom prst="ellipse">
            <a:avLst/>
          </a:prstGeom>
          <a:solidFill>
            <a:srgbClr val="3399FF">
              <a:alpha val="89000"/>
            </a:srgbClr>
          </a:solidFill>
          <a:ln w="9525">
            <a:noFill/>
            <a:round/>
            <a:headEnd/>
            <a:tailEnd/>
          </a:ln>
          <a:effectLst/>
        </p:spPr>
        <p:txBody>
          <a:bodyPr wrap="none" anchor="ctr"/>
          <a:lstStyle/>
          <a:p>
            <a:endParaRPr lang="zh-CN" altLang="en-US"/>
          </a:p>
        </p:txBody>
      </p:sp>
      <p:sp>
        <p:nvSpPr>
          <p:cNvPr id="525322" name="Text Box 10"/>
          <p:cNvSpPr txBox="1">
            <a:spLocks noChangeArrowheads="1"/>
          </p:cNvSpPr>
          <p:nvPr/>
        </p:nvSpPr>
        <p:spPr bwMode="auto">
          <a:xfrm>
            <a:off x="179388"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+0.75</a:t>
            </a:r>
          </a:p>
        </p:txBody>
      </p:sp>
      <p:sp>
        <p:nvSpPr>
          <p:cNvPr id="525323" name="Oval 11"/>
          <p:cNvSpPr>
            <a:spLocks noChangeArrowheads="1"/>
          </p:cNvSpPr>
          <p:nvPr/>
        </p:nvSpPr>
        <p:spPr bwMode="auto">
          <a:xfrm>
            <a:off x="4716463" y="4652963"/>
            <a:ext cx="1152525" cy="1223962"/>
          </a:xfrm>
          <a:prstGeom prst="ellipse">
            <a:avLst/>
          </a:prstGeom>
          <a:solidFill>
            <a:srgbClr val="D75BC8">
              <a:alpha val="89999"/>
            </a:srgbClr>
          </a:solidFill>
          <a:ln w="9525">
            <a:noFill/>
            <a:round/>
            <a:headEnd/>
            <a:tailEnd/>
          </a:ln>
          <a:effectLst/>
        </p:spPr>
        <p:txBody>
          <a:bodyPr wrap="none" anchor="ctr"/>
          <a:lstStyle/>
          <a:p>
            <a:pPr algn="ctr"/>
            <a:endParaRPr lang="zh-CN" altLang="en-US"/>
          </a:p>
        </p:txBody>
      </p:sp>
      <p:sp>
        <p:nvSpPr>
          <p:cNvPr id="525324" name="Oval 12"/>
          <p:cNvSpPr>
            <a:spLocks noChangeArrowheads="1"/>
          </p:cNvSpPr>
          <p:nvPr/>
        </p:nvSpPr>
        <p:spPr bwMode="auto">
          <a:xfrm>
            <a:off x="5580063" y="4652963"/>
            <a:ext cx="1152525" cy="1223962"/>
          </a:xfrm>
          <a:prstGeom prst="ellipse">
            <a:avLst/>
          </a:prstGeom>
          <a:solidFill>
            <a:srgbClr val="FF6600">
              <a:alpha val="89000"/>
            </a:srgbClr>
          </a:solidFill>
          <a:ln w="9525">
            <a:noFill/>
            <a:round/>
            <a:headEnd/>
            <a:tailEnd/>
          </a:ln>
          <a:effectLst/>
        </p:spPr>
        <p:txBody>
          <a:bodyPr wrap="none" anchor="ctr"/>
          <a:lstStyle/>
          <a:p>
            <a:endParaRPr lang="zh-CN" altLang="en-US"/>
          </a:p>
        </p:txBody>
      </p:sp>
      <p:sp>
        <p:nvSpPr>
          <p:cNvPr id="525325" name="Text Box 13"/>
          <p:cNvSpPr txBox="1">
            <a:spLocks noChangeArrowheads="1"/>
          </p:cNvSpPr>
          <p:nvPr/>
        </p:nvSpPr>
        <p:spPr bwMode="auto">
          <a:xfrm>
            <a:off x="1116013"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+1.00</a:t>
            </a:r>
          </a:p>
        </p:txBody>
      </p:sp>
      <p:sp>
        <p:nvSpPr>
          <p:cNvPr id="525326" name="Text Box 14"/>
          <p:cNvSpPr txBox="1">
            <a:spLocks noChangeArrowheads="1"/>
          </p:cNvSpPr>
          <p:nvPr/>
        </p:nvSpPr>
        <p:spPr bwMode="auto">
          <a:xfrm>
            <a:off x="2124075"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+1.25</a:t>
            </a:r>
          </a:p>
        </p:txBody>
      </p:sp>
      <p:sp>
        <p:nvSpPr>
          <p:cNvPr id="525327" name="Text Box 15"/>
          <p:cNvSpPr txBox="1">
            <a:spLocks noChangeArrowheads="1"/>
          </p:cNvSpPr>
          <p:nvPr/>
        </p:nvSpPr>
        <p:spPr bwMode="auto">
          <a:xfrm>
            <a:off x="3059113"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+1.50</a:t>
            </a:r>
          </a:p>
        </p:txBody>
      </p:sp>
      <p:sp>
        <p:nvSpPr>
          <p:cNvPr id="525328" name="Text Box 16"/>
          <p:cNvSpPr txBox="1">
            <a:spLocks noChangeArrowheads="1"/>
          </p:cNvSpPr>
          <p:nvPr/>
        </p:nvSpPr>
        <p:spPr bwMode="auto">
          <a:xfrm>
            <a:off x="7451725" y="5084763"/>
            <a:ext cx="863600" cy="366712"/>
          </a:xfrm>
          <a:prstGeom prst="rect">
            <a:avLst/>
          </a:prstGeom>
          <a:noFill/>
          <a:ln w="9525">
            <a:noFill/>
            <a:miter lim="800000"/>
            <a:headEnd/>
            <a:tailEnd/>
          </a:ln>
          <a:effectLst/>
        </p:spPr>
        <p:txBody>
          <a:bodyPr>
            <a:spAutoFit/>
          </a:bodyPr>
          <a:lstStyle/>
          <a:p>
            <a:pPr>
              <a:spcBef>
                <a:spcPct val="50000"/>
              </a:spcBef>
            </a:pPr>
            <a:r>
              <a:rPr lang="en-US" altLang="zh-CN" b="1"/>
              <a:t>+3.25</a:t>
            </a:r>
          </a:p>
        </p:txBody>
      </p:sp>
      <p:sp>
        <p:nvSpPr>
          <p:cNvPr id="525329" name="Text Box 17"/>
          <p:cNvSpPr txBox="1">
            <a:spLocks noChangeArrowheads="1"/>
          </p:cNvSpPr>
          <p:nvPr/>
        </p:nvSpPr>
        <p:spPr bwMode="auto">
          <a:xfrm>
            <a:off x="3924300"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+1.75</a:t>
            </a:r>
          </a:p>
        </p:txBody>
      </p:sp>
      <p:sp>
        <p:nvSpPr>
          <p:cNvPr id="525330" name="Text Box 18"/>
          <p:cNvSpPr txBox="1">
            <a:spLocks noChangeArrowheads="1"/>
          </p:cNvSpPr>
          <p:nvPr/>
        </p:nvSpPr>
        <p:spPr bwMode="auto">
          <a:xfrm>
            <a:off x="4859338"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+2.00</a:t>
            </a:r>
          </a:p>
        </p:txBody>
      </p:sp>
      <p:sp>
        <p:nvSpPr>
          <p:cNvPr id="525331" name="Text Box 19"/>
          <p:cNvSpPr txBox="1">
            <a:spLocks noChangeArrowheads="1"/>
          </p:cNvSpPr>
          <p:nvPr/>
        </p:nvSpPr>
        <p:spPr bwMode="auto">
          <a:xfrm>
            <a:off x="5795963" y="5013325"/>
            <a:ext cx="863600" cy="366713"/>
          </a:xfrm>
          <a:prstGeom prst="rect">
            <a:avLst/>
          </a:prstGeom>
          <a:noFill/>
          <a:ln w="9525">
            <a:noFill/>
            <a:miter lim="800000"/>
            <a:headEnd/>
            <a:tailEnd/>
          </a:ln>
          <a:effectLst/>
        </p:spPr>
        <p:txBody>
          <a:bodyPr>
            <a:spAutoFit/>
          </a:bodyPr>
          <a:lstStyle/>
          <a:p>
            <a:pPr>
              <a:spcBef>
                <a:spcPct val="50000"/>
              </a:spcBef>
            </a:pPr>
            <a:r>
              <a:rPr lang="en-US" altLang="zh-CN" b="1"/>
              <a:t>+2.25</a:t>
            </a:r>
          </a:p>
        </p:txBody>
      </p:sp>
      <p:sp>
        <p:nvSpPr>
          <p:cNvPr id="525332" name="Oval 20"/>
          <p:cNvSpPr>
            <a:spLocks noChangeArrowheads="1"/>
          </p:cNvSpPr>
          <p:nvPr/>
        </p:nvSpPr>
        <p:spPr bwMode="auto">
          <a:xfrm>
            <a:off x="6877050" y="5229225"/>
            <a:ext cx="71438" cy="71438"/>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525333" name="Oval 21"/>
          <p:cNvSpPr>
            <a:spLocks noChangeArrowheads="1"/>
          </p:cNvSpPr>
          <p:nvPr/>
        </p:nvSpPr>
        <p:spPr bwMode="auto">
          <a:xfrm>
            <a:off x="7092950" y="5229225"/>
            <a:ext cx="71438" cy="71438"/>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525334" name="Oval 22"/>
          <p:cNvSpPr>
            <a:spLocks noChangeArrowheads="1"/>
          </p:cNvSpPr>
          <p:nvPr/>
        </p:nvSpPr>
        <p:spPr bwMode="auto">
          <a:xfrm>
            <a:off x="7308850" y="5229225"/>
            <a:ext cx="71438" cy="71438"/>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525335" name="Oval 23"/>
          <p:cNvSpPr>
            <a:spLocks noChangeArrowheads="1"/>
          </p:cNvSpPr>
          <p:nvPr/>
        </p:nvSpPr>
        <p:spPr bwMode="auto">
          <a:xfrm>
            <a:off x="8172450" y="4652963"/>
            <a:ext cx="971550" cy="1223962"/>
          </a:xfrm>
          <a:prstGeom prst="ellipse">
            <a:avLst/>
          </a:prstGeom>
          <a:solidFill>
            <a:srgbClr val="CCFF66">
              <a:alpha val="84000"/>
            </a:srgbClr>
          </a:solidFill>
          <a:ln w="9525">
            <a:noFill/>
            <a:round/>
            <a:headEnd/>
            <a:tailEnd/>
          </a:ln>
          <a:effectLst/>
        </p:spPr>
        <p:txBody>
          <a:bodyPr wrap="none" anchor="ctr"/>
          <a:lstStyle/>
          <a:p>
            <a:pPr algn="ctr"/>
            <a:endParaRPr lang="zh-CN" altLang="en-US" sz="3200">
              <a:solidFill>
                <a:srgbClr val="FF9933"/>
              </a:solidFill>
            </a:endParaRPr>
          </a:p>
        </p:txBody>
      </p:sp>
      <p:sp>
        <p:nvSpPr>
          <p:cNvPr id="525336" name="Text Box 24"/>
          <p:cNvSpPr txBox="1">
            <a:spLocks noChangeArrowheads="1"/>
          </p:cNvSpPr>
          <p:nvPr/>
        </p:nvSpPr>
        <p:spPr bwMode="auto">
          <a:xfrm>
            <a:off x="8280400" y="5084763"/>
            <a:ext cx="863600" cy="366712"/>
          </a:xfrm>
          <a:prstGeom prst="rect">
            <a:avLst/>
          </a:prstGeom>
          <a:noFill/>
          <a:ln w="9525">
            <a:noFill/>
            <a:miter lim="800000"/>
            <a:headEnd/>
            <a:tailEnd/>
          </a:ln>
          <a:effectLst/>
        </p:spPr>
        <p:txBody>
          <a:bodyPr>
            <a:spAutoFit/>
          </a:bodyPr>
          <a:lstStyle/>
          <a:p>
            <a:pPr>
              <a:spcBef>
                <a:spcPct val="50000"/>
              </a:spcBef>
            </a:pPr>
            <a:r>
              <a:rPr lang="en-US" altLang="zh-CN" b="1"/>
              <a:t>+3.50</a:t>
            </a:r>
          </a:p>
        </p:txBody>
      </p:sp>
      <p:sp>
        <p:nvSpPr>
          <p:cNvPr id="525337" name="Rectangle 25"/>
          <p:cNvSpPr>
            <a:spLocks noChangeArrowheads="1"/>
          </p:cNvSpPr>
          <p:nvPr/>
        </p:nvSpPr>
        <p:spPr bwMode="auto">
          <a:xfrm>
            <a:off x="6877050" y="4581525"/>
            <a:ext cx="2266950" cy="1295400"/>
          </a:xfrm>
          <a:prstGeom prst="rect">
            <a:avLst/>
          </a:prstGeom>
          <a:solidFill>
            <a:schemeClr val="bg1"/>
          </a:solidFill>
          <a:ln w="9525">
            <a:noFill/>
            <a:miter lim="800000"/>
            <a:headEnd/>
            <a:tailEnd/>
          </a:ln>
          <a:effec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Picture 2"/>
          <p:cNvPicPr>
            <a:picLocks noChangeAspect="1" noChangeArrowheads="1"/>
          </p:cNvPicPr>
          <p:nvPr/>
        </p:nvPicPr>
        <p:blipFill>
          <a:blip r:embed="rId2" cstate="print"/>
          <a:srcRect l="75311" t="52376" r="17551" b="35991"/>
          <a:stretch>
            <a:fillRect/>
          </a:stretch>
        </p:blipFill>
        <p:spPr bwMode="auto">
          <a:xfrm>
            <a:off x="3059113" y="5516563"/>
            <a:ext cx="512762" cy="576262"/>
          </a:xfrm>
          <a:prstGeom prst="rect">
            <a:avLst/>
          </a:prstGeom>
          <a:noFill/>
          <a:ln w="9525">
            <a:noFill/>
            <a:miter lim="800000"/>
            <a:headEnd/>
            <a:tailEnd/>
          </a:ln>
        </p:spPr>
      </p:pic>
      <p:grpSp>
        <p:nvGrpSpPr>
          <p:cNvPr id="2" name="Group 3"/>
          <p:cNvGrpSpPr>
            <a:grpSpLocks/>
          </p:cNvGrpSpPr>
          <p:nvPr/>
        </p:nvGrpSpPr>
        <p:grpSpPr bwMode="auto">
          <a:xfrm>
            <a:off x="611188" y="1268413"/>
            <a:ext cx="7812087" cy="3760787"/>
            <a:chOff x="0" y="0"/>
            <a:chExt cx="4921" cy="2369"/>
          </a:xfrm>
        </p:grpSpPr>
        <p:grpSp>
          <p:nvGrpSpPr>
            <p:cNvPr id="3" name="Group 4"/>
            <p:cNvGrpSpPr>
              <a:grpSpLocks/>
            </p:cNvGrpSpPr>
            <p:nvPr/>
          </p:nvGrpSpPr>
          <p:grpSpPr bwMode="auto">
            <a:xfrm>
              <a:off x="0" y="0"/>
              <a:ext cx="4921" cy="2177"/>
              <a:chOff x="0" y="0"/>
              <a:chExt cx="4921" cy="2177"/>
            </a:xfrm>
          </p:grpSpPr>
          <p:grpSp>
            <p:nvGrpSpPr>
              <p:cNvPr id="4" name="Group 5"/>
              <p:cNvGrpSpPr>
                <a:grpSpLocks/>
              </p:cNvGrpSpPr>
              <p:nvPr/>
            </p:nvGrpSpPr>
            <p:grpSpPr bwMode="auto">
              <a:xfrm>
                <a:off x="2449" y="0"/>
                <a:ext cx="2472" cy="2177"/>
                <a:chOff x="0" y="0"/>
                <a:chExt cx="2624" cy="2313"/>
              </a:xfrm>
            </p:grpSpPr>
            <p:pic>
              <p:nvPicPr>
                <p:cNvPr id="526342" name="Picture 6"/>
                <p:cNvPicPr>
                  <a:picLocks noChangeAspect="1" noChangeArrowheads="1"/>
                </p:cNvPicPr>
                <p:nvPr/>
              </p:nvPicPr>
              <p:blipFill>
                <a:blip r:embed="rId2" cstate="print"/>
                <a:srcRect/>
                <a:stretch>
                  <a:fillRect/>
                </a:stretch>
              </p:blipFill>
              <p:spPr bwMode="auto">
                <a:xfrm>
                  <a:off x="0" y="231"/>
                  <a:ext cx="2624" cy="1810"/>
                </a:xfrm>
                <a:prstGeom prst="rect">
                  <a:avLst/>
                </a:prstGeom>
                <a:noFill/>
                <a:ln w="9525">
                  <a:noFill/>
                  <a:miter lim="800000"/>
                  <a:headEnd/>
                  <a:tailEnd/>
                </a:ln>
              </p:spPr>
            </p:pic>
            <p:sp>
              <p:nvSpPr>
                <p:cNvPr id="526343" name="Oval 7"/>
                <p:cNvSpPr>
                  <a:spLocks noChangeArrowheads="1"/>
                </p:cNvSpPr>
                <p:nvPr/>
              </p:nvSpPr>
              <p:spPr bwMode="auto">
                <a:xfrm>
                  <a:off x="137" y="0"/>
                  <a:ext cx="2313" cy="2313"/>
                </a:xfrm>
                <a:prstGeom prst="ellipse">
                  <a:avLst/>
                </a:prstGeom>
                <a:noFill/>
                <a:ln w="9525">
                  <a:solidFill>
                    <a:schemeClr val="tx1"/>
                  </a:solidFill>
                  <a:round/>
                  <a:headEnd/>
                  <a:tailEnd/>
                </a:ln>
                <a:effectLst/>
              </p:spPr>
              <p:txBody>
                <a:bodyPr wrap="none" anchor="ctr"/>
                <a:lstStyle/>
                <a:p>
                  <a:endParaRPr lang="zh-CN" altLang="en-US"/>
                </a:p>
              </p:txBody>
            </p:sp>
          </p:grpSp>
          <p:grpSp>
            <p:nvGrpSpPr>
              <p:cNvPr id="5" name="Group 8"/>
              <p:cNvGrpSpPr>
                <a:grpSpLocks/>
              </p:cNvGrpSpPr>
              <p:nvPr/>
            </p:nvGrpSpPr>
            <p:grpSpPr bwMode="auto">
              <a:xfrm>
                <a:off x="45" y="0"/>
                <a:ext cx="2359" cy="2177"/>
                <a:chOff x="0" y="0"/>
                <a:chExt cx="2586" cy="2268"/>
              </a:xfrm>
            </p:grpSpPr>
            <p:pic>
              <p:nvPicPr>
                <p:cNvPr id="526345" name="Picture 9"/>
                <p:cNvPicPr>
                  <a:picLocks noChangeAspect="1" noChangeArrowheads="1"/>
                </p:cNvPicPr>
                <p:nvPr/>
              </p:nvPicPr>
              <p:blipFill>
                <a:blip r:embed="rId3" cstate="print"/>
                <a:srcRect/>
                <a:stretch>
                  <a:fillRect/>
                </a:stretch>
              </p:blipFill>
              <p:spPr bwMode="auto">
                <a:xfrm>
                  <a:off x="0" y="280"/>
                  <a:ext cx="2586" cy="1761"/>
                </a:xfrm>
                <a:prstGeom prst="rect">
                  <a:avLst/>
                </a:prstGeom>
                <a:noFill/>
                <a:ln w="9525">
                  <a:noFill/>
                  <a:miter lim="800000"/>
                  <a:headEnd/>
                  <a:tailEnd/>
                </a:ln>
              </p:spPr>
            </p:pic>
            <p:sp>
              <p:nvSpPr>
                <p:cNvPr id="526346" name="Oval 10"/>
                <p:cNvSpPr>
                  <a:spLocks noChangeArrowheads="1"/>
                </p:cNvSpPr>
                <p:nvPr/>
              </p:nvSpPr>
              <p:spPr bwMode="auto">
                <a:xfrm>
                  <a:off x="136" y="0"/>
                  <a:ext cx="2313" cy="2268"/>
                </a:xfrm>
                <a:prstGeom prst="ellipse">
                  <a:avLst/>
                </a:prstGeom>
                <a:noFill/>
                <a:ln w="9525">
                  <a:solidFill>
                    <a:schemeClr val="tx1"/>
                  </a:solidFill>
                  <a:round/>
                  <a:headEnd/>
                  <a:tailEnd/>
                </a:ln>
                <a:effectLst/>
              </p:spPr>
              <p:txBody>
                <a:bodyPr wrap="none" anchor="ctr"/>
                <a:lstStyle/>
                <a:p>
                  <a:endParaRPr lang="zh-CN" altLang="en-US"/>
                </a:p>
              </p:txBody>
            </p:sp>
          </p:grpSp>
          <p:sp>
            <p:nvSpPr>
              <p:cNvPr id="526347" name="Line 11"/>
              <p:cNvSpPr>
                <a:spLocks noChangeShapeType="1"/>
              </p:cNvSpPr>
              <p:nvPr/>
            </p:nvSpPr>
            <p:spPr bwMode="auto">
              <a:xfrm>
                <a:off x="0" y="1407"/>
                <a:ext cx="4921" cy="0"/>
              </a:xfrm>
              <a:prstGeom prst="line">
                <a:avLst/>
              </a:prstGeom>
              <a:noFill/>
              <a:ln w="3175">
                <a:solidFill>
                  <a:srgbClr val="C0C0C0"/>
                </a:solidFill>
                <a:prstDash val="lgDashDotDot"/>
                <a:round/>
                <a:headEnd/>
                <a:tailEnd/>
              </a:ln>
              <a:effectLst/>
            </p:spPr>
            <p:txBody>
              <a:bodyPr/>
              <a:lstStyle/>
              <a:p>
                <a:endParaRPr lang="zh-CN" altLang="en-US"/>
              </a:p>
            </p:txBody>
          </p:sp>
        </p:grpSp>
        <p:sp>
          <p:nvSpPr>
            <p:cNvPr id="526348" name="Text Box 12"/>
            <p:cNvSpPr txBox="1">
              <a:spLocks noChangeArrowheads="1"/>
            </p:cNvSpPr>
            <p:nvPr/>
          </p:nvSpPr>
          <p:spPr bwMode="auto">
            <a:xfrm>
              <a:off x="3175" y="2177"/>
              <a:ext cx="1224" cy="192"/>
            </a:xfrm>
            <a:prstGeom prst="rect">
              <a:avLst/>
            </a:prstGeom>
            <a:noFill/>
            <a:ln w="9525">
              <a:noFill/>
              <a:miter lim="800000"/>
              <a:headEnd/>
              <a:tailEnd/>
            </a:ln>
            <a:effectLst/>
          </p:spPr>
          <p:txBody>
            <a:bodyPr>
              <a:spAutoFit/>
            </a:bodyPr>
            <a:lstStyle/>
            <a:p>
              <a:pPr>
                <a:spcBef>
                  <a:spcPct val="50000"/>
                </a:spcBef>
              </a:pPr>
              <a:r>
                <a:rPr lang="zh-CN" altLang="en-US" sz="1400" b="1">
                  <a:solidFill>
                    <a:schemeClr val="bg2"/>
                  </a:solidFill>
                  <a:latin typeface="宋体" pitchFamily="2" charset="-122"/>
                </a:rPr>
                <a:t>新自由视 </a:t>
              </a:r>
              <a:r>
                <a:rPr lang="en-US" altLang="zh-CN" sz="1400" b="1">
                  <a:solidFill>
                    <a:schemeClr val="bg2"/>
                  </a:solidFill>
                  <a:latin typeface="宋体" pitchFamily="2" charset="-122"/>
                </a:rPr>
                <a:t>DFB </a:t>
              </a:r>
              <a:r>
                <a:rPr lang="zh-CN" altLang="en-US" sz="1400" b="1">
                  <a:solidFill>
                    <a:schemeClr val="bg2"/>
                  </a:solidFill>
                  <a:latin typeface="宋体" pitchFamily="2" charset="-122"/>
                </a:rPr>
                <a:t>短通道</a:t>
              </a:r>
            </a:p>
          </p:txBody>
        </p:sp>
        <p:sp>
          <p:nvSpPr>
            <p:cNvPr id="526349" name="Text Box 13"/>
            <p:cNvSpPr txBox="1">
              <a:spLocks noChangeArrowheads="1"/>
            </p:cNvSpPr>
            <p:nvPr/>
          </p:nvSpPr>
          <p:spPr bwMode="auto">
            <a:xfrm>
              <a:off x="816" y="2177"/>
              <a:ext cx="861" cy="192"/>
            </a:xfrm>
            <a:prstGeom prst="rect">
              <a:avLst/>
            </a:prstGeom>
            <a:noFill/>
            <a:ln w="9525">
              <a:noFill/>
              <a:miter lim="800000"/>
              <a:headEnd/>
              <a:tailEnd/>
            </a:ln>
            <a:effectLst/>
          </p:spPr>
          <p:txBody>
            <a:bodyPr>
              <a:spAutoFit/>
            </a:bodyPr>
            <a:lstStyle/>
            <a:p>
              <a:pPr>
                <a:spcBef>
                  <a:spcPct val="50000"/>
                </a:spcBef>
              </a:pPr>
              <a:r>
                <a:rPr lang="zh-CN" altLang="en-US" sz="1400" b="1">
                  <a:solidFill>
                    <a:schemeClr val="bg2"/>
                  </a:solidFill>
                  <a:latin typeface="宋体" pitchFamily="2" charset="-122"/>
                </a:rPr>
                <a:t>新自由视 </a:t>
              </a:r>
              <a:r>
                <a:rPr lang="en-US" altLang="zh-CN" sz="1400" b="1">
                  <a:solidFill>
                    <a:schemeClr val="bg2"/>
                  </a:solidFill>
                  <a:latin typeface="宋体" pitchFamily="2" charset="-122"/>
                </a:rPr>
                <a:t>DFB </a:t>
              </a:r>
            </a:p>
          </p:txBody>
        </p:sp>
      </p:grpSp>
      <p:grpSp>
        <p:nvGrpSpPr>
          <p:cNvPr id="6" name="Group 14"/>
          <p:cNvGrpSpPr>
            <a:grpSpLocks/>
          </p:cNvGrpSpPr>
          <p:nvPr/>
        </p:nvGrpSpPr>
        <p:grpSpPr bwMode="auto">
          <a:xfrm>
            <a:off x="2916238" y="5084763"/>
            <a:ext cx="3671887" cy="439737"/>
            <a:chOff x="0" y="0"/>
            <a:chExt cx="2313" cy="277"/>
          </a:xfrm>
        </p:grpSpPr>
        <p:grpSp>
          <p:nvGrpSpPr>
            <p:cNvPr id="7" name="Group 15"/>
            <p:cNvGrpSpPr>
              <a:grpSpLocks noChangeAspect="1"/>
            </p:cNvGrpSpPr>
            <p:nvPr/>
          </p:nvGrpSpPr>
          <p:grpSpPr bwMode="auto">
            <a:xfrm>
              <a:off x="0" y="0"/>
              <a:ext cx="454" cy="272"/>
              <a:chOff x="0" y="0"/>
              <a:chExt cx="1361" cy="862"/>
            </a:xfrm>
          </p:grpSpPr>
          <p:pic>
            <p:nvPicPr>
              <p:cNvPr id="526352" name="Picture 16"/>
              <p:cNvPicPr>
                <a:picLocks noChangeAspect="1" noChangeArrowheads="1"/>
              </p:cNvPicPr>
              <p:nvPr/>
            </p:nvPicPr>
            <p:blipFill>
              <a:blip r:embed="rId3" cstate="print"/>
              <a:srcRect l="73666" t="55792" r="15816" b="41994"/>
              <a:stretch>
                <a:fillRect/>
              </a:stretch>
            </p:blipFill>
            <p:spPr bwMode="auto">
              <a:xfrm>
                <a:off x="0" y="667"/>
                <a:ext cx="1361" cy="195"/>
              </a:xfrm>
              <a:prstGeom prst="rect">
                <a:avLst/>
              </a:prstGeom>
              <a:noFill/>
              <a:ln w="9525">
                <a:noFill/>
                <a:miter lim="800000"/>
                <a:headEnd/>
                <a:tailEnd/>
              </a:ln>
            </p:spPr>
          </p:pic>
          <p:pic>
            <p:nvPicPr>
              <p:cNvPr id="526353" name="Picture 17"/>
              <p:cNvPicPr>
                <a:picLocks noChangeAspect="1" noChangeArrowheads="1"/>
              </p:cNvPicPr>
              <p:nvPr/>
            </p:nvPicPr>
            <p:blipFill>
              <a:blip r:embed="rId3" cstate="print"/>
              <a:srcRect l="73666" t="48495" r="15816" b="42017"/>
              <a:stretch>
                <a:fillRect/>
              </a:stretch>
            </p:blipFill>
            <p:spPr bwMode="auto">
              <a:xfrm>
                <a:off x="91" y="0"/>
                <a:ext cx="1134" cy="696"/>
              </a:xfrm>
              <a:prstGeom prst="rect">
                <a:avLst/>
              </a:prstGeom>
              <a:noFill/>
              <a:ln w="9525">
                <a:noFill/>
                <a:miter lim="800000"/>
                <a:headEnd/>
                <a:tailEnd/>
              </a:ln>
            </p:spPr>
          </p:pic>
        </p:grpSp>
        <p:sp>
          <p:nvSpPr>
            <p:cNvPr id="526354" name="Text Box 18"/>
            <p:cNvSpPr txBox="1">
              <a:spLocks noChangeArrowheads="1"/>
            </p:cNvSpPr>
            <p:nvPr/>
          </p:nvSpPr>
          <p:spPr bwMode="auto">
            <a:xfrm>
              <a:off x="318" y="46"/>
              <a:ext cx="1995" cy="231"/>
            </a:xfrm>
            <a:prstGeom prst="rect">
              <a:avLst/>
            </a:prstGeom>
            <a:noFill/>
            <a:ln w="9525">
              <a:noFill/>
              <a:miter lim="800000"/>
              <a:headEnd/>
              <a:tailEnd/>
            </a:ln>
            <a:effectLst/>
          </p:spPr>
          <p:txBody>
            <a:bodyPr>
              <a:spAutoFit/>
            </a:bodyPr>
            <a:lstStyle/>
            <a:p>
              <a:pPr>
                <a:spcBef>
                  <a:spcPct val="50000"/>
                </a:spcBef>
              </a:pPr>
              <a:r>
                <a:rPr lang="zh-CN" altLang="en-US"/>
                <a:t> </a:t>
              </a:r>
              <a:r>
                <a:rPr lang="zh-CN" altLang="en-US" b="1"/>
                <a:t>标准型通道</a:t>
              </a:r>
              <a:r>
                <a:rPr lang="en-US" altLang="zh-CN" b="1"/>
                <a:t>17mm</a:t>
              </a:r>
            </a:p>
          </p:txBody>
        </p:sp>
      </p:grpSp>
      <p:sp>
        <p:nvSpPr>
          <p:cNvPr id="526355" name="Rectangle 19"/>
          <p:cNvSpPr>
            <a:spLocks noChangeArrowheads="1"/>
          </p:cNvSpPr>
          <p:nvPr/>
        </p:nvSpPr>
        <p:spPr bwMode="auto">
          <a:xfrm>
            <a:off x="3492500" y="5661025"/>
            <a:ext cx="1535113" cy="366713"/>
          </a:xfrm>
          <a:prstGeom prst="rect">
            <a:avLst/>
          </a:prstGeom>
          <a:noFill/>
          <a:ln w="9525">
            <a:noFill/>
            <a:miter lim="800000"/>
            <a:headEnd/>
            <a:tailEnd/>
          </a:ln>
          <a:effectLst/>
        </p:spPr>
        <p:txBody>
          <a:bodyPr wrap="none">
            <a:spAutoFit/>
          </a:bodyPr>
          <a:lstStyle/>
          <a:p>
            <a:r>
              <a:rPr lang="zh-CN" altLang="en-US" b="1"/>
              <a:t>短通道</a:t>
            </a:r>
            <a:r>
              <a:rPr lang="en-US" altLang="zh-CN" b="1"/>
              <a:t>14mm</a:t>
            </a:r>
          </a:p>
        </p:txBody>
      </p:sp>
      <p:sp>
        <p:nvSpPr>
          <p:cNvPr id="526356" name="Rectangle 20"/>
          <p:cNvSpPr>
            <a:spLocks noChangeArrowheads="1"/>
          </p:cNvSpPr>
          <p:nvPr/>
        </p:nvSpPr>
        <p:spPr bwMode="auto">
          <a:xfrm>
            <a:off x="2987675" y="4797425"/>
            <a:ext cx="2808288" cy="1439863"/>
          </a:xfrm>
          <a:prstGeom prst="rect">
            <a:avLst/>
          </a:prstGeom>
          <a:noFill/>
          <a:ln w="9525">
            <a:solidFill>
              <a:srgbClr val="FF3300"/>
            </a:solidFill>
            <a:prstDash val="dash"/>
            <a:miter lim="800000"/>
            <a:headEnd/>
            <a:tailEnd/>
          </a:ln>
          <a:effectLst/>
        </p:spPr>
        <p:txBody>
          <a:bodyPr wrap="none" anchor="ctr"/>
          <a:lstStyle/>
          <a:p>
            <a:endParaRPr lang="zh-CN" altLang="en-US"/>
          </a:p>
        </p:txBody>
      </p:sp>
      <p:sp>
        <p:nvSpPr>
          <p:cNvPr id="526357" name="Rectangle 21"/>
          <p:cNvSpPr>
            <a:spLocks noChangeArrowheads="1"/>
          </p:cNvSpPr>
          <p:nvPr/>
        </p:nvSpPr>
        <p:spPr bwMode="auto">
          <a:xfrm>
            <a:off x="1331913" y="549275"/>
            <a:ext cx="5689600" cy="519113"/>
          </a:xfrm>
          <a:prstGeom prst="rect">
            <a:avLst/>
          </a:prstGeom>
          <a:noFill/>
          <a:ln w="9525">
            <a:noFill/>
            <a:miter lim="800000"/>
            <a:headEnd/>
            <a:tailEnd/>
          </a:ln>
          <a:effectLst/>
        </p:spPr>
        <p:txBody>
          <a:bodyPr>
            <a:spAutoFit/>
          </a:bodyPr>
          <a:lstStyle/>
          <a:p>
            <a:r>
              <a:rPr lang="zh-CN" altLang="en-US" sz="2800" b="1">
                <a:solidFill>
                  <a:schemeClr val="accent2"/>
                </a:solidFill>
                <a:effectLst>
                  <a:outerShdw blurRad="38100" dist="38100" dir="2700000" algn="tl">
                    <a:srgbClr val="C0C0C0"/>
                  </a:outerShdw>
                </a:effectLst>
              </a:rPr>
              <a:t>万里路</a:t>
            </a:r>
            <a:r>
              <a:rPr lang="en-US" altLang="zh-CN" sz="2800" b="1" baseline="30000">
                <a:solidFill>
                  <a:schemeClr val="accent2"/>
                </a:solidFill>
                <a:effectLst>
                  <a:outerShdw blurRad="38100" dist="38100" dir="2700000" algn="tl">
                    <a:srgbClr val="C0C0C0"/>
                  </a:outerShdw>
                </a:effectLst>
              </a:rPr>
              <a:t>®</a:t>
            </a:r>
            <a:r>
              <a:rPr lang="zh-CN" altLang="en-US" sz="2800" b="1">
                <a:solidFill>
                  <a:schemeClr val="accent2"/>
                </a:solidFill>
                <a:effectLst>
                  <a:outerShdw blurRad="38100" dist="38100" dir="2700000" algn="tl">
                    <a:srgbClr val="C0C0C0"/>
                  </a:outerShdw>
                </a:effectLst>
              </a:rPr>
              <a:t>自由视</a:t>
            </a:r>
            <a:r>
              <a:rPr lang="zh-CN" altLang="en-US" sz="2800" b="1" baseline="30000">
                <a:solidFill>
                  <a:schemeClr val="accent2"/>
                </a:solidFill>
                <a:effectLst>
                  <a:outerShdw blurRad="38100" dist="38100" dir="2700000" algn="tl">
                    <a:srgbClr val="C0C0C0"/>
                  </a:outerShdw>
                </a:effectLst>
              </a:rPr>
              <a:t>全新版</a:t>
            </a:r>
            <a:endParaRPr lang="zh-CN" altLang="en-US" sz="2800" b="1">
              <a:solidFill>
                <a:schemeClr val="accent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p:cNvSpPr>
          <p:nvPr>
            <p:ph type="title" idx="4294967295"/>
          </p:nvPr>
        </p:nvSpPr>
        <p:spPr>
          <a:xfrm>
            <a:off x="468313" y="549275"/>
            <a:ext cx="8207375" cy="1027113"/>
          </a:xfrm>
        </p:spPr>
        <p:txBody>
          <a:bodyPr/>
          <a:lstStyle/>
          <a:p>
            <a:pPr>
              <a:lnSpc>
                <a:spcPct val="110000"/>
              </a:lnSpc>
            </a:pPr>
            <a:r>
              <a:rPr lang="zh-CN" altLang="en-US" sz="3600" smtClean="0"/>
              <a:t>万里路</a:t>
            </a:r>
            <a:r>
              <a:rPr lang="en-US" altLang="zh-CN" sz="3600" baseline="30000" smtClean="0"/>
              <a:t>®</a:t>
            </a:r>
            <a:r>
              <a:rPr lang="en-US" altLang="zh-CN" sz="3600" smtClean="0"/>
              <a:t> </a:t>
            </a:r>
            <a:r>
              <a:rPr lang="zh-CN" altLang="en-US" sz="3600" smtClean="0"/>
              <a:t>自由视</a:t>
            </a:r>
            <a:r>
              <a:rPr lang="en-US" altLang="zh-CN" sz="3600" smtClean="0"/>
              <a:t>DFB</a:t>
            </a:r>
            <a:endParaRPr lang="fr-FR" altLang="zh-CN" sz="3600" smtClean="0"/>
          </a:p>
        </p:txBody>
      </p:sp>
      <p:sp>
        <p:nvSpPr>
          <p:cNvPr id="528387" name="Rectangle 3"/>
          <p:cNvSpPr>
            <a:spLocks noGrp="1"/>
          </p:cNvSpPr>
          <p:nvPr>
            <p:ph type="body" idx="4294967295"/>
          </p:nvPr>
        </p:nvSpPr>
        <p:spPr>
          <a:xfrm>
            <a:off x="468313" y="2133600"/>
            <a:ext cx="8442325" cy="3960813"/>
          </a:xfrm>
        </p:spPr>
        <p:txBody>
          <a:bodyPr/>
          <a:lstStyle/>
          <a:p>
            <a:pPr>
              <a:lnSpc>
                <a:spcPct val="80000"/>
              </a:lnSpc>
            </a:pPr>
            <a:r>
              <a:rPr lang="zh-CN" altLang="en-US" sz="2800" smtClean="0"/>
              <a:t>目标消费群</a:t>
            </a:r>
          </a:p>
          <a:p>
            <a:pPr lvl="1">
              <a:lnSpc>
                <a:spcPct val="80000"/>
              </a:lnSpc>
            </a:pPr>
            <a:r>
              <a:rPr lang="zh-CN" altLang="en-US" sz="2400" b="1" smtClean="0"/>
              <a:t>初戴老花镜的人群（渐进片佩戴黄金年龄</a:t>
            </a:r>
            <a:r>
              <a:rPr lang="en-US" altLang="zh-CN" sz="2400" b="1" smtClean="0"/>
              <a:t>45</a:t>
            </a:r>
            <a:r>
              <a:rPr lang="zh-CN" altLang="en-US" sz="2400" b="1" smtClean="0"/>
              <a:t>岁）</a:t>
            </a:r>
          </a:p>
          <a:p>
            <a:pPr lvl="1">
              <a:lnSpc>
                <a:spcPct val="80000"/>
              </a:lnSpc>
            </a:pPr>
            <a:r>
              <a:rPr lang="zh-CN" altLang="en-US" sz="2400" b="1" smtClean="0"/>
              <a:t>下加光≤</a:t>
            </a:r>
            <a:r>
              <a:rPr lang="en-US" altLang="zh-CN" sz="2400" b="1" smtClean="0"/>
              <a:t>+2.00D</a:t>
            </a:r>
          </a:p>
          <a:p>
            <a:pPr lvl="1">
              <a:lnSpc>
                <a:spcPct val="80000"/>
              </a:lnSpc>
            </a:pPr>
            <a:r>
              <a:rPr lang="zh-CN" altLang="en-US" sz="2400" b="1" smtClean="0"/>
              <a:t>对价格敏感的老视患者</a:t>
            </a:r>
          </a:p>
          <a:p>
            <a:pPr lvl="1">
              <a:lnSpc>
                <a:spcPct val="80000"/>
              </a:lnSpc>
            </a:pPr>
            <a:endParaRPr lang="zh-CN" altLang="en-US" sz="2400" b="1" smtClean="0"/>
          </a:p>
          <a:p>
            <a:pPr>
              <a:lnSpc>
                <a:spcPct val="80000"/>
              </a:lnSpc>
            </a:pPr>
            <a:r>
              <a:rPr lang="zh-CN" altLang="en-US" sz="2800" smtClean="0"/>
              <a:t>对消费者的承诺</a:t>
            </a:r>
          </a:p>
          <a:p>
            <a:pPr>
              <a:lnSpc>
                <a:spcPct val="80000"/>
              </a:lnSpc>
              <a:buFont typeface="Arial" pitchFamily="34" charset="0"/>
              <a:buNone/>
            </a:pPr>
            <a:r>
              <a:rPr lang="zh-CN" altLang="en-US" sz="2400" b="1" smtClean="0"/>
              <a:t>	拥有良好视觉质量的经济型万里路渐进镜片</a:t>
            </a:r>
            <a:r>
              <a:rPr lang="en-US" altLang="zh-CN" sz="2400" b="1" smtClean="0"/>
              <a:t>: </a:t>
            </a:r>
          </a:p>
          <a:p>
            <a:pPr lvl="1">
              <a:lnSpc>
                <a:spcPct val="80000"/>
              </a:lnSpc>
            </a:pPr>
            <a:r>
              <a:rPr lang="zh-CN" altLang="en-US" sz="2400" b="1" smtClean="0"/>
              <a:t>任何距离均有良好的视觉性能</a:t>
            </a:r>
          </a:p>
          <a:p>
            <a:pPr lvl="1">
              <a:lnSpc>
                <a:spcPct val="80000"/>
              </a:lnSpc>
            </a:pPr>
            <a:r>
              <a:rPr lang="zh-CN" altLang="en-US" sz="2400" b="1" smtClean="0"/>
              <a:t>视觉区域之间平稳的过渡</a:t>
            </a:r>
          </a:p>
          <a:p>
            <a:pPr lvl="1">
              <a:lnSpc>
                <a:spcPct val="80000"/>
              </a:lnSpc>
            </a:pPr>
            <a:r>
              <a:rPr lang="zh-CN" altLang="en-US" sz="2400" b="1" smtClean="0"/>
              <a:t>容易适应</a:t>
            </a:r>
          </a:p>
          <a:p>
            <a:pPr lvl="1">
              <a:lnSpc>
                <a:spcPct val="80000"/>
              </a:lnSpc>
              <a:buFont typeface="Arial" pitchFamily="34" charset="0"/>
              <a:buNone/>
            </a:pPr>
            <a:endParaRPr lang="zh-CN" altLang="en-US" sz="2400" smtClean="0"/>
          </a:p>
        </p:txBody>
      </p:sp>
      <p:sp>
        <p:nvSpPr>
          <p:cNvPr id="528388" name="Rectangle 4"/>
          <p:cNvSpPr>
            <a:spLocks noChangeArrowheads="1"/>
          </p:cNvSpPr>
          <p:nvPr/>
        </p:nvSpPr>
        <p:spPr bwMode="auto">
          <a:xfrm>
            <a:off x="468313" y="1125538"/>
            <a:ext cx="8207375" cy="1027112"/>
          </a:xfrm>
          <a:prstGeom prst="rect">
            <a:avLst/>
          </a:prstGeom>
          <a:noFill/>
          <a:ln w="9525">
            <a:noFill/>
            <a:miter lim="800000"/>
            <a:headEnd/>
            <a:tailEnd/>
          </a:ln>
          <a:effectLst/>
        </p:spPr>
        <p:txBody>
          <a:bodyPr anchor="ctr"/>
          <a:lstStyle/>
          <a:p>
            <a:pPr algn="ctr" eaLnBrk="0" hangingPunct="0">
              <a:lnSpc>
                <a:spcPct val="110000"/>
              </a:lnSpc>
            </a:pPr>
            <a:r>
              <a:rPr lang="en-US" altLang="zh-CN" sz="2400">
                <a:solidFill>
                  <a:srgbClr val="0000FF"/>
                </a:solidFill>
                <a:latin typeface="Calibri" pitchFamily="34" charset="0"/>
              </a:rPr>
              <a:t>Varilux Liberty—</a:t>
            </a:r>
            <a:r>
              <a:rPr lang="zh-CN" altLang="en-US" sz="2400">
                <a:solidFill>
                  <a:srgbClr val="0000FF"/>
                </a:solidFill>
                <a:latin typeface="Calibri" pitchFamily="34" charset="0"/>
              </a:rPr>
              <a:t>为所有人设计的渐进镜片</a:t>
            </a:r>
            <a:endParaRPr lang="zh-CN" altLang="fr-FR" sz="2400">
              <a:solidFill>
                <a:srgbClr val="0000FF"/>
              </a:solidFill>
              <a:latin typeface="Calibri" pitchFamily="34"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ext Box 2"/>
          <p:cNvSpPr txBox="1">
            <a:spLocks noChangeArrowheads="1"/>
          </p:cNvSpPr>
          <p:nvPr/>
        </p:nvSpPr>
        <p:spPr bwMode="auto">
          <a:xfrm>
            <a:off x="1835150" y="692150"/>
            <a:ext cx="4537075" cy="641350"/>
          </a:xfrm>
          <a:prstGeom prst="rect">
            <a:avLst/>
          </a:prstGeom>
          <a:noFill/>
          <a:ln w="9525">
            <a:noFill/>
            <a:miter lim="800000"/>
            <a:headEnd/>
            <a:tailEnd/>
          </a:ln>
          <a:effectLst/>
        </p:spPr>
        <p:txBody>
          <a:bodyPr>
            <a:spAutoFit/>
          </a:bodyPr>
          <a:lstStyle/>
          <a:p>
            <a:r>
              <a:rPr kumimoji="1" lang="zh-CN" altLang="en-US" sz="3600">
                <a:solidFill>
                  <a:schemeClr val="tx2"/>
                </a:solidFill>
                <a:effectLst>
                  <a:outerShdw blurRad="38100" dist="38100" dir="2700000" algn="tl">
                    <a:srgbClr val="C0C0C0"/>
                  </a:outerShdw>
                </a:effectLst>
                <a:latin typeface="Times New Roman" pitchFamily="18" charset="0"/>
              </a:rPr>
              <a:t>案例</a:t>
            </a:r>
            <a:r>
              <a:rPr kumimoji="1" lang="zh-CN" altLang="en-US" sz="3600">
                <a:solidFill>
                  <a:srgbClr val="000099"/>
                </a:solidFill>
                <a:effectLst>
                  <a:outerShdw blurRad="38100" dist="38100" dir="2700000" algn="tl">
                    <a:srgbClr val="C0C0C0"/>
                  </a:outerShdw>
                </a:effectLst>
                <a:latin typeface="Times New Roman" pitchFamily="18" charset="0"/>
              </a:rPr>
              <a:t>：初戴老光镜者</a:t>
            </a:r>
          </a:p>
        </p:txBody>
      </p:sp>
      <p:sp>
        <p:nvSpPr>
          <p:cNvPr id="530435" name="Text Box 3"/>
          <p:cNvSpPr txBox="1">
            <a:spLocks noChangeArrowheads="1"/>
          </p:cNvSpPr>
          <p:nvPr/>
        </p:nvSpPr>
        <p:spPr bwMode="auto">
          <a:xfrm>
            <a:off x="1066800" y="1676400"/>
            <a:ext cx="5380038" cy="2101850"/>
          </a:xfrm>
          <a:prstGeom prst="rect">
            <a:avLst/>
          </a:prstGeom>
          <a:noFill/>
          <a:ln w="9525">
            <a:noFill/>
            <a:miter lim="800000"/>
            <a:headEnd/>
            <a:tailEnd/>
          </a:ln>
          <a:effectLst/>
        </p:spPr>
        <p:txBody>
          <a:bodyPr wrap="none">
            <a:spAutoFit/>
          </a:bodyPr>
          <a:lstStyle/>
          <a:p>
            <a:r>
              <a:rPr kumimoji="1" lang="zh-CN" altLang="en-US" sz="2800">
                <a:solidFill>
                  <a:srgbClr val="000099"/>
                </a:solidFill>
                <a:latin typeface="Times New Roman" pitchFamily="18" charset="0"/>
              </a:rPr>
              <a:t>顾客特征：</a:t>
            </a:r>
          </a:p>
          <a:p>
            <a:endParaRPr kumimoji="1" lang="zh-CN" altLang="en-US" sz="800">
              <a:solidFill>
                <a:srgbClr val="000099"/>
              </a:solidFill>
              <a:latin typeface="Times New Roman" pitchFamily="18" charset="0"/>
            </a:endParaRPr>
          </a:p>
          <a:p>
            <a:pPr>
              <a:buFont typeface="Wingdings" pitchFamily="2" charset="2"/>
              <a:buChar char="Ø"/>
            </a:pPr>
            <a:r>
              <a:rPr kumimoji="1" lang="zh-CN" altLang="en-US" sz="2400">
                <a:solidFill>
                  <a:srgbClr val="000099"/>
                </a:solidFill>
                <a:latin typeface="Times New Roman" pitchFamily="18" charset="0"/>
              </a:rPr>
              <a:t> 年龄在</a:t>
            </a:r>
            <a:r>
              <a:rPr kumimoji="1" lang="en-US" altLang="zh-CN" sz="2400">
                <a:solidFill>
                  <a:srgbClr val="000099"/>
                </a:solidFill>
                <a:latin typeface="Times New Roman" pitchFamily="18" charset="0"/>
              </a:rPr>
              <a:t>40</a:t>
            </a:r>
            <a:r>
              <a:rPr kumimoji="1" lang="zh-CN" altLang="en-US" sz="2400">
                <a:solidFill>
                  <a:srgbClr val="000099"/>
                </a:solidFill>
                <a:latin typeface="Times New Roman" pitchFamily="18" charset="0"/>
              </a:rPr>
              <a:t>至</a:t>
            </a:r>
            <a:r>
              <a:rPr kumimoji="1" lang="en-US" altLang="zh-CN" sz="2400">
                <a:solidFill>
                  <a:srgbClr val="000099"/>
                </a:solidFill>
                <a:latin typeface="Times New Roman" pitchFamily="18" charset="0"/>
              </a:rPr>
              <a:t>50</a:t>
            </a:r>
            <a:r>
              <a:rPr kumimoji="1" lang="zh-CN" altLang="en-US" sz="2400">
                <a:solidFill>
                  <a:srgbClr val="000099"/>
                </a:solidFill>
                <a:latin typeface="Times New Roman" pitchFamily="18" charset="0"/>
              </a:rPr>
              <a:t>岁之间</a:t>
            </a:r>
          </a:p>
          <a:p>
            <a:pPr>
              <a:buFont typeface="Wingdings" pitchFamily="2" charset="2"/>
              <a:buChar char="Ø"/>
            </a:pPr>
            <a:r>
              <a:rPr kumimoji="1" lang="zh-CN" altLang="en-US" sz="2400">
                <a:solidFill>
                  <a:srgbClr val="000099"/>
                </a:solidFill>
                <a:latin typeface="Times New Roman" pitchFamily="18" charset="0"/>
              </a:rPr>
              <a:t> 下加光度数在</a:t>
            </a:r>
            <a:r>
              <a:rPr kumimoji="1" lang="en-US" altLang="zh-CN" sz="2400">
                <a:solidFill>
                  <a:srgbClr val="000099"/>
                </a:solidFill>
                <a:latin typeface="Times New Roman" pitchFamily="18" charset="0"/>
              </a:rPr>
              <a:t>+1.00D</a:t>
            </a:r>
            <a:r>
              <a:rPr kumimoji="1" lang="zh-CN" altLang="en-US" sz="2400">
                <a:solidFill>
                  <a:srgbClr val="000099"/>
                </a:solidFill>
                <a:latin typeface="Times New Roman" pitchFamily="18" charset="0"/>
              </a:rPr>
              <a:t>至</a:t>
            </a:r>
            <a:r>
              <a:rPr kumimoji="1" lang="en-US" altLang="zh-CN" sz="2400">
                <a:solidFill>
                  <a:srgbClr val="000099"/>
                </a:solidFill>
                <a:latin typeface="Times New Roman" pitchFamily="18" charset="0"/>
              </a:rPr>
              <a:t>+2.00D</a:t>
            </a:r>
            <a:r>
              <a:rPr kumimoji="1" lang="zh-CN" altLang="en-US" sz="2400">
                <a:solidFill>
                  <a:srgbClr val="000099"/>
                </a:solidFill>
                <a:latin typeface="Times New Roman" pitchFamily="18" charset="0"/>
              </a:rPr>
              <a:t>之间</a:t>
            </a:r>
          </a:p>
          <a:p>
            <a:pPr>
              <a:buFont typeface="Wingdings" pitchFamily="2" charset="2"/>
              <a:buChar char="Ø"/>
            </a:pPr>
            <a:r>
              <a:rPr kumimoji="1" lang="zh-CN" altLang="en-US" sz="2400">
                <a:solidFill>
                  <a:srgbClr val="000099"/>
                </a:solidFill>
                <a:latin typeface="Times New Roman" pitchFamily="18" charset="0"/>
              </a:rPr>
              <a:t> 对于老光的概念不是很了解</a:t>
            </a:r>
          </a:p>
          <a:p>
            <a:pPr>
              <a:buFont typeface="Wingdings" pitchFamily="2" charset="2"/>
              <a:buChar char="Ø"/>
            </a:pPr>
            <a:r>
              <a:rPr kumimoji="1" lang="zh-CN" altLang="en-US" sz="2400">
                <a:solidFill>
                  <a:srgbClr val="000099"/>
                </a:solidFill>
                <a:latin typeface="Times New Roman" pitchFamily="18" charset="0"/>
              </a:rPr>
              <a:t> 由于是初戴，可能对于价格比较敏感</a:t>
            </a:r>
          </a:p>
        </p:txBody>
      </p:sp>
      <p:sp>
        <p:nvSpPr>
          <p:cNvPr id="530436" name="Text Box 4"/>
          <p:cNvSpPr txBox="1">
            <a:spLocks noChangeArrowheads="1"/>
          </p:cNvSpPr>
          <p:nvPr/>
        </p:nvSpPr>
        <p:spPr bwMode="auto">
          <a:xfrm>
            <a:off x="1066800" y="3886200"/>
            <a:ext cx="7510463" cy="2101850"/>
          </a:xfrm>
          <a:prstGeom prst="rect">
            <a:avLst/>
          </a:prstGeom>
          <a:noFill/>
          <a:ln w="9525">
            <a:noFill/>
            <a:miter lim="800000"/>
            <a:headEnd/>
            <a:tailEnd/>
          </a:ln>
          <a:effectLst/>
        </p:spPr>
        <p:txBody>
          <a:bodyPr wrap="none">
            <a:spAutoFit/>
          </a:bodyPr>
          <a:lstStyle/>
          <a:p>
            <a:r>
              <a:rPr kumimoji="1" lang="zh-CN" altLang="en-US" sz="2800">
                <a:solidFill>
                  <a:srgbClr val="000099"/>
                </a:solidFill>
                <a:latin typeface="Times New Roman" pitchFamily="18" charset="0"/>
              </a:rPr>
              <a:t>接待要点：</a:t>
            </a:r>
          </a:p>
          <a:p>
            <a:endParaRPr kumimoji="1" lang="zh-CN" altLang="en-US" sz="800">
              <a:solidFill>
                <a:srgbClr val="000099"/>
              </a:solidFill>
              <a:latin typeface="Times New Roman" pitchFamily="18" charset="0"/>
            </a:endParaRPr>
          </a:p>
          <a:p>
            <a:pPr>
              <a:buFont typeface="Wingdings" pitchFamily="2" charset="2"/>
              <a:buChar char="ü"/>
            </a:pPr>
            <a:r>
              <a:rPr kumimoji="1" lang="zh-CN" altLang="en-US" sz="2400">
                <a:solidFill>
                  <a:srgbClr val="000099"/>
                </a:solidFill>
                <a:latin typeface="Times New Roman" pitchFamily="18" charset="0"/>
              </a:rPr>
              <a:t> 注重介绍老光的概念，解除顾客的疑虑</a:t>
            </a:r>
          </a:p>
          <a:p>
            <a:pPr>
              <a:buFont typeface="Wingdings" pitchFamily="2" charset="2"/>
              <a:buChar char="ü"/>
            </a:pPr>
            <a:r>
              <a:rPr kumimoji="1" lang="zh-CN" altLang="en-US" sz="2400">
                <a:solidFill>
                  <a:srgbClr val="000099"/>
                </a:solidFill>
                <a:latin typeface="Times New Roman" pitchFamily="18" charset="0"/>
              </a:rPr>
              <a:t> 从单光眼镜开始介绍，避免引起顾客的反感</a:t>
            </a:r>
          </a:p>
          <a:p>
            <a:pPr>
              <a:buFont typeface="Wingdings" pitchFamily="2" charset="2"/>
              <a:buChar char="ü"/>
            </a:pPr>
            <a:r>
              <a:rPr kumimoji="1" lang="zh-CN" altLang="en-US" sz="2400">
                <a:solidFill>
                  <a:srgbClr val="000099"/>
                </a:solidFill>
                <a:latin typeface="Times New Roman" pitchFamily="18" charset="0"/>
              </a:rPr>
              <a:t> 介绍万里路渐进镜片时，应强调方便和美观的特点，</a:t>
            </a:r>
          </a:p>
          <a:p>
            <a:pPr>
              <a:buFont typeface="Wingdings" pitchFamily="2" charset="2"/>
              <a:buNone/>
            </a:pPr>
            <a:r>
              <a:rPr kumimoji="1" lang="zh-CN" altLang="en-US" sz="2400">
                <a:solidFill>
                  <a:srgbClr val="000099"/>
                </a:solidFill>
                <a:latin typeface="Times New Roman" pitchFamily="18" charset="0"/>
              </a:rPr>
              <a:t>    避免强调视野的狭窄</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14"/>
          <p:cNvSpPr>
            <a:spLocks noChangeArrowheads="1"/>
          </p:cNvSpPr>
          <p:nvPr/>
        </p:nvSpPr>
        <p:spPr bwMode="auto">
          <a:xfrm>
            <a:off x="1219200" y="2362200"/>
            <a:ext cx="3352800" cy="3013075"/>
          </a:xfrm>
          <a:prstGeom prst="rect">
            <a:avLst/>
          </a:prstGeom>
          <a:noFill/>
          <a:ln w="9525">
            <a:noFill/>
            <a:miter lim="800000"/>
            <a:headEnd/>
            <a:tailEnd/>
          </a:ln>
        </p:spPr>
        <p:txBody>
          <a:bodyPr>
            <a:spAutoFit/>
          </a:bodyPr>
          <a:lstStyle/>
          <a:p>
            <a:pPr>
              <a:lnSpc>
                <a:spcPct val="120000"/>
              </a:lnSpc>
            </a:pPr>
            <a:r>
              <a:rPr lang="zh-CN" altLang="en-US" sz="3200" b="1">
                <a:solidFill>
                  <a:srgbClr val="FF6600"/>
                </a:solidFill>
                <a:effectLst>
                  <a:outerShdw blurRad="38100" dist="38100" dir="2700000" algn="tl">
                    <a:srgbClr val="C0C0C0"/>
                  </a:outerShdw>
                </a:effectLst>
                <a:latin typeface="微软雅黑" pitchFamily="34" charset="-122"/>
                <a:ea typeface="微软雅黑" pitchFamily="34" charset="-122"/>
              </a:rPr>
              <a:t>手机、电脑、</a:t>
            </a:r>
            <a:r>
              <a:rPr lang="en-US" altLang="zh-CN" sz="3200" b="1">
                <a:solidFill>
                  <a:srgbClr val="FF6600"/>
                </a:solidFill>
                <a:effectLst>
                  <a:outerShdw blurRad="38100" dist="38100" dir="2700000" algn="tl">
                    <a:srgbClr val="C0C0C0"/>
                  </a:outerShdw>
                </a:effectLst>
                <a:latin typeface="微软雅黑" pitchFamily="34" charset="-122"/>
                <a:ea typeface="微软雅黑" pitchFamily="34" charset="-122"/>
              </a:rPr>
              <a:t>IPAD</a:t>
            </a:r>
            <a:r>
              <a:rPr lang="zh-CN" altLang="en-US" sz="3200" b="1">
                <a:solidFill>
                  <a:srgbClr val="FF6600"/>
                </a:solidFill>
                <a:effectLst>
                  <a:outerShdw blurRad="38100" dist="38100" dir="2700000" algn="tl">
                    <a:srgbClr val="C0C0C0"/>
                  </a:outerShdw>
                </a:effectLst>
                <a:latin typeface="微软雅黑" pitchFamily="34" charset="-122"/>
                <a:ea typeface="微软雅黑" pitchFamily="34" charset="-122"/>
              </a:rPr>
              <a:t>一个都不能少，我想在任何姿势下都能更多的看到它们。</a:t>
            </a:r>
          </a:p>
        </p:txBody>
      </p:sp>
      <p:sp>
        <p:nvSpPr>
          <p:cNvPr id="503811" name="AutoShape 30"/>
          <p:cNvSpPr>
            <a:spLocks noChangeArrowheads="1"/>
          </p:cNvSpPr>
          <p:nvPr/>
        </p:nvSpPr>
        <p:spPr bwMode="auto">
          <a:xfrm>
            <a:off x="1295400" y="1524000"/>
            <a:ext cx="2895600" cy="5334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03812" name="Rectangle 31"/>
          <p:cNvSpPr>
            <a:spLocks noChangeArrowheads="1"/>
          </p:cNvSpPr>
          <p:nvPr/>
        </p:nvSpPr>
        <p:spPr bwMode="auto">
          <a:xfrm>
            <a:off x="1752600" y="1524000"/>
            <a:ext cx="2317750" cy="519113"/>
          </a:xfrm>
          <a:prstGeom prst="rect">
            <a:avLst/>
          </a:prstGeom>
          <a:noFill/>
          <a:ln w="9525">
            <a:noFill/>
            <a:miter lim="800000"/>
            <a:headEnd/>
            <a:tailEnd/>
          </a:ln>
        </p:spPr>
        <p:txBody>
          <a:bodyPr wrap="none">
            <a:spAutoFit/>
          </a:bodyPr>
          <a:lstStyle/>
          <a:p>
            <a:r>
              <a:rPr lang="zh-CN" altLang="en-US" sz="2800" b="1">
                <a:solidFill>
                  <a:schemeClr val="bg1"/>
                </a:solidFill>
                <a:ea typeface="华文仿宋" pitchFamily="2" charset="-122"/>
              </a:rPr>
              <a:t>消费者的问题</a:t>
            </a:r>
          </a:p>
        </p:txBody>
      </p:sp>
      <p:sp>
        <p:nvSpPr>
          <p:cNvPr id="503813" name="Rectangle 5"/>
          <p:cNvSpPr>
            <a:spLocks noChangeArrowheads="1"/>
          </p:cNvSpPr>
          <p:nvPr/>
        </p:nvSpPr>
        <p:spPr bwMode="auto">
          <a:xfrm>
            <a:off x="914400" y="1295400"/>
            <a:ext cx="7315200" cy="4343400"/>
          </a:xfrm>
          <a:prstGeom prst="rect">
            <a:avLst/>
          </a:prstGeom>
          <a:noFill/>
          <a:ln w="9525">
            <a:solidFill>
              <a:srgbClr val="808080"/>
            </a:solidFill>
            <a:miter lim="800000"/>
            <a:headEnd/>
            <a:tailEnd/>
          </a:ln>
          <a:effectLst/>
        </p:spPr>
        <p:txBody>
          <a:bodyPr wrap="none" anchor="ctr"/>
          <a:lstStyle/>
          <a:p>
            <a:endParaRPr lang="zh-CN" altLang="en-US"/>
          </a:p>
        </p:txBody>
      </p:sp>
      <p:sp>
        <p:nvSpPr>
          <p:cNvPr id="503814" name="Rectangle 6"/>
          <p:cNvSpPr>
            <a:spLocks noChangeArrowheads="1"/>
          </p:cNvSpPr>
          <p:nvPr/>
        </p:nvSpPr>
        <p:spPr bwMode="auto">
          <a:xfrm>
            <a:off x="4572000" y="1295400"/>
            <a:ext cx="3657600" cy="4343400"/>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503815" name="Rectangle 7"/>
          <p:cNvSpPr>
            <a:spLocks noChangeArrowheads="1"/>
          </p:cNvSpPr>
          <p:nvPr/>
        </p:nvSpPr>
        <p:spPr bwMode="auto">
          <a:xfrm>
            <a:off x="4876800" y="1981200"/>
            <a:ext cx="3048000" cy="3140075"/>
          </a:xfrm>
          <a:prstGeom prst="rect">
            <a:avLst/>
          </a:prstGeom>
          <a:noFill/>
          <a:ln w="9525">
            <a:noFill/>
            <a:miter lim="800000"/>
            <a:headEnd/>
            <a:tailEnd/>
          </a:ln>
          <a:effectLst/>
        </p:spPr>
        <p:txBody>
          <a:bodyPr>
            <a:spAutoFit/>
          </a:bodyPr>
          <a:lstStyle/>
          <a:p>
            <a:r>
              <a:rPr lang="zh-CN" altLang="en-US" sz="4000" b="1">
                <a:solidFill>
                  <a:schemeClr val="bg1"/>
                </a:solidFill>
              </a:rPr>
              <a:t>您需要一副镜片拥有舒适系统设计，视觉更自由。</a:t>
            </a:r>
            <a:endParaRPr lang="zh-CN" altLang="en-US" sz="6600" b="1">
              <a:solidFill>
                <a:schemeClr val="bg1"/>
              </a:solidFill>
              <a:ea typeface="微软雅黑" pitchFamily="34" charset="-122"/>
            </a:endParaRPr>
          </a:p>
        </p:txBody>
      </p:sp>
      <p:pic>
        <p:nvPicPr>
          <p:cNvPr id="503816" name="Picture 34" descr="AA001230">
            <a:hlinkClick r:id="rId2"/>
          </p:cNvPr>
          <p:cNvPicPr>
            <a:picLocks noChangeAspect="1" noChangeArrowheads="1"/>
          </p:cNvPicPr>
          <p:nvPr/>
        </p:nvPicPr>
        <p:blipFill>
          <a:blip r:embed="rId3" cstate="print"/>
          <a:srcRect/>
          <a:stretch>
            <a:fillRect/>
          </a:stretch>
        </p:blipFill>
        <p:spPr bwMode="auto">
          <a:xfrm>
            <a:off x="0" y="0"/>
            <a:ext cx="1028700" cy="1219200"/>
          </a:xfrm>
          <a:prstGeom prst="rect">
            <a:avLst/>
          </a:prstGeom>
          <a:noFill/>
          <a:ln w="9525">
            <a:solidFill>
              <a:srgbClr val="800000"/>
            </a:solidFill>
            <a:miter lim="800000"/>
            <a:headEnd/>
            <a:tailEnd/>
          </a:ln>
        </p:spPr>
      </p:pic>
      <p:sp>
        <p:nvSpPr>
          <p:cNvPr id="503817" name="Text Box 23"/>
          <p:cNvSpPr txBox="1">
            <a:spLocks noChangeArrowheads="1"/>
          </p:cNvSpPr>
          <p:nvPr/>
        </p:nvSpPr>
        <p:spPr bwMode="auto">
          <a:xfrm>
            <a:off x="914400" y="228600"/>
            <a:ext cx="2209800" cy="366713"/>
          </a:xfrm>
          <a:prstGeom prst="rect">
            <a:avLst/>
          </a:prstGeom>
          <a:noFill/>
          <a:ln w="9525">
            <a:noFill/>
            <a:miter lim="800000"/>
            <a:headEnd/>
            <a:tailEnd/>
          </a:ln>
        </p:spPr>
        <p:txBody>
          <a:bodyPr>
            <a:spAutoFit/>
          </a:bodyPr>
          <a:lstStyle/>
          <a:p>
            <a:pPr algn="ctr"/>
            <a:r>
              <a:rPr lang="en-US" altLang="zh-CN" b="1">
                <a:latin typeface="Trebuchet MS" pitchFamily="34" charset="0"/>
              </a:rPr>
              <a:t>45- 55 years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idx="4294967295"/>
          </p:nvPr>
        </p:nvSpPr>
        <p:spPr>
          <a:xfrm>
            <a:off x="457200" y="274638"/>
            <a:ext cx="8229600" cy="633412"/>
          </a:xfrm>
        </p:spPr>
        <p:txBody>
          <a:bodyPr>
            <a:normAutofit fontScale="90000"/>
          </a:bodyPr>
          <a:lstStyle/>
          <a:p>
            <a:r>
              <a:rPr lang="zh-CN" altLang="en-US" sz="4000" smtClean="0"/>
              <a:t>整体舒适系统设计</a:t>
            </a:r>
          </a:p>
        </p:txBody>
      </p:sp>
      <p:sp>
        <p:nvSpPr>
          <p:cNvPr id="504835" name="Rectangle 3"/>
          <p:cNvSpPr>
            <a:spLocks noGrp="1" noChangeArrowheads="1"/>
          </p:cNvSpPr>
          <p:nvPr>
            <p:ph type="body" idx="4294967295"/>
          </p:nvPr>
        </p:nvSpPr>
        <p:spPr>
          <a:xfrm>
            <a:off x="395288" y="1196975"/>
            <a:ext cx="8424862" cy="1223963"/>
          </a:xfrm>
        </p:spPr>
        <p:txBody>
          <a:bodyPr/>
          <a:lstStyle/>
          <a:p>
            <a:pPr>
              <a:lnSpc>
                <a:spcPct val="80000"/>
              </a:lnSpc>
            </a:pPr>
            <a:r>
              <a:rPr lang="zh-CN" altLang="en-US" b="1" smtClean="0"/>
              <a:t>测量</a:t>
            </a:r>
          </a:p>
          <a:p>
            <a:pPr>
              <a:lnSpc>
                <a:spcPct val="80000"/>
              </a:lnSpc>
              <a:buFont typeface="Arial" pitchFamily="34" charset="0"/>
              <a:buNone/>
            </a:pPr>
            <a:r>
              <a:rPr lang="zh-CN" altLang="en-US" sz="2400" b="1" smtClean="0"/>
              <a:t>    消费者注视着什么，他们的凝视方向和视线穿过镜片的哪部分，这些信息都会被实时收集和分析。</a:t>
            </a:r>
          </a:p>
        </p:txBody>
      </p:sp>
      <p:grpSp>
        <p:nvGrpSpPr>
          <p:cNvPr id="2" name="Group 4"/>
          <p:cNvGrpSpPr>
            <a:grpSpLocks/>
          </p:cNvGrpSpPr>
          <p:nvPr/>
        </p:nvGrpSpPr>
        <p:grpSpPr bwMode="auto">
          <a:xfrm>
            <a:off x="1116013" y="2420938"/>
            <a:ext cx="6553200" cy="3014662"/>
            <a:chOff x="0" y="0"/>
            <a:chExt cx="4128" cy="1899"/>
          </a:xfrm>
        </p:grpSpPr>
        <p:pic>
          <p:nvPicPr>
            <p:cNvPr id="504837" name="Picture 5"/>
            <p:cNvPicPr>
              <a:picLocks noChangeAspect="1" noChangeArrowheads="1"/>
            </p:cNvPicPr>
            <p:nvPr/>
          </p:nvPicPr>
          <p:blipFill>
            <a:blip r:embed="rId2" cstate="print"/>
            <a:srcRect l="5646" t="57219" r="79784" b="22940"/>
            <a:stretch>
              <a:fillRect/>
            </a:stretch>
          </p:blipFill>
          <p:spPr bwMode="auto">
            <a:xfrm>
              <a:off x="0" y="0"/>
              <a:ext cx="1270" cy="1244"/>
            </a:xfrm>
            <a:prstGeom prst="rect">
              <a:avLst/>
            </a:prstGeom>
            <a:noFill/>
            <a:ln w="9525">
              <a:noFill/>
              <a:miter lim="800000"/>
              <a:headEnd/>
              <a:tailEnd/>
            </a:ln>
            <a:effectLst/>
          </p:spPr>
        </p:pic>
        <p:sp>
          <p:nvSpPr>
            <p:cNvPr id="504838" name="Text Box 6"/>
            <p:cNvSpPr txBox="1">
              <a:spLocks noChangeArrowheads="1"/>
            </p:cNvSpPr>
            <p:nvPr/>
          </p:nvSpPr>
          <p:spPr bwMode="auto">
            <a:xfrm>
              <a:off x="91" y="1225"/>
              <a:ext cx="1134" cy="674"/>
            </a:xfrm>
            <a:prstGeom prst="rect">
              <a:avLst/>
            </a:prstGeom>
            <a:noFill/>
            <a:ln w="9525">
              <a:noFill/>
              <a:miter lim="800000"/>
              <a:headEnd/>
              <a:tailEnd/>
            </a:ln>
            <a:effectLst/>
          </p:spPr>
          <p:txBody>
            <a:bodyPr>
              <a:spAutoFit/>
            </a:bodyPr>
            <a:lstStyle/>
            <a:p>
              <a:r>
                <a:rPr lang="zh-CN" altLang="en-US" sz="1600">
                  <a:solidFill>
                    <a:srgbClr val="FF3300"/>
                  </a:solidFill>
                </a:rPr>
                <a:t>姿态计算：</a:t>
              </a:r>
            </a:p>
            <a:p>
              <a:r>
                <a:rPr lang="zh-CN" altLang="en-US" sz="1600" b="1"/>
                <a:t>针对人们日常生活中的自然姿势的测量值</a:t>
              </a:r>
              <a:r>
                <a:rPr lang="en-US" altLang="zh-CN" sz="1600" b="1"/>
                <a:t>.</a:t>
              </a:r>
            </a:p>
          </p:txBody>
        </p:sp>
        <p:sp>
          <p:nvSpPr>
            <p:cNvPr id="504839" name="Text Box 7"/>
            <p:cNvSpPr txBox="1">
              <a:spLocks noChangeArrowheads="1"/>
            </p:cNvSpPr>
            <p:nvPr/>
          </p:nvSpPr>
          <p:spPr bwMode="auto">
            <a:xfrm>
              <a:off x="1451" y="1225"/>
              <a:ext cx="1315" cy="674"/>
            </a:xfrm>
            <a:prstGeom prst="rect">
              <a:avLst/>
            </a:prstGeom>
            <a:noFill/>
            <a:ln w="9525">
              <a:noFill/>
              <a:miter lim="800000"/>
              <a:headEnd/>
              <a:tailEnd/>
            </a:ln>
            <a:effectLst/>
          </p:spPr>
          <p:txBody>
            <a:bodyPr>
              <a:spAutoFit/>
            </a:bodyPr>
            <a:lstStyle/>
            <a:p>
              <a:r>
                <a:rPr lang="zh-CN" altLang="en-US" sz="1600">
                  <a:solidFill>
                    <a:srgbClr val="FF3300"/>
                  </a:solidFill>
                </a:rPr>
                <a:t>身体头眼移动系统：</a:t>
              </a:r>
            </a:p>
            <a:p>
              <a:r>
                <a:rPr lang="zh-CN" altLang="en-US" sz="1600" b="1"/>
                <a:t>由依视路发明此项的独特技术，能够实时测量活动中人的移动</a:t>
              </a:r>
              <a:r>
                <a:rPr lang="en-US" altLang="zh-CN" sz="1600" b="1"/>
                <a:t>.</a:t>
              </a:r>
            </a:p>
          </p:txBody>
        </p:sp>
        <p:sp>
          <p:nvSpPr>
            <p:cNvPr id="504840" name="Text Box 8"/>
            <p:cNvSpPr txBox="1">
              <a:spLocks noChangeArrowheads="1"/>
            </p:cNvSpPr>
            <p:nvPr/>
          </p:nvSpPr>
          <p:spPr bwMode="auto">
            <a:xfrm>
              <a:off x="2903" y="1225"/>
              <a:ext cx="1179" cy="674"/>
            </a:xfrm>
            <a:prstGeom prst="rect">
              <a:avLst/>
            </a:prstGeom>
            <a:noFill/>
            <a:ln w="9525">
              <a:noFill/>
              <a:miter lim="800000"/>
              <a:headEnd/>
              <a:tailEnd/>
            </a:ln>
            <a:effectLst/>
          </p:spPr>
          <p:txBody>
            <a:bodyPr>
              <a:spAutoFit/>
            </a:bodyPr>
            <a:lstStyle/>
            <a:p>
              <a:r>
                <a:rPr lang="zh-CN" altLang="en-US" sz="1600">
                  <a:solidFill>
                    <a:srgbClr val="FF3300"/>
                  </a:solidFill>
                </a:rPr>
                <a:t>眼追踪：</a:t>
              </a:r>
            </a:p>
            <a:p>
              <a:r>
                <a:rPr lang="zh-CN" altLang="en-US" sz="1600" b="1"/>
                <a:t>可发现人们在凝视时视线穿过镜片的哪个区域</a:t>
              </a:r>
              <a:r>
                <a:rPr lang="en-US" altLang="zh-CN" sz="1600" b="1"/>
                <a:t>.</a:t>
              </a:r>
            </a:p>
          </p:txBody>
        </p:sp>
        <p:pic>
          <p:nvPicPr>
            <p:cNvPr id="504841" name="Picture 9"/>
            <p:cNvPicPr>
              <a:picLocks noChangeAspect="1" noChangeArrowheads="1"/>
            </p:cNvPicPr>
            <p:nvPr/>
          </p:nvPicPr>
          <p:blipFill>
            <a:blip r:embed="rId3" cstate="print"/>
            <a:srcRect t="3955"/>
            <a:stretch>
              <a:fillRect/>
            </a:stretch>
          </p:blipFill>
          <p:spPr bwMode="auto">
            <a:xfrm>
              <a:off x="1451" y="0"/>
              <a:ext cx="1194" cy="1225"/>
            </a:xfrm>
            <a:prstGeom prst="rect">
              <a:avLst/>
            </a:prstGeom>
            <a:noFill/>
            <a:ln w="9525">
              <a:noFill/>
              <a:miter lim="800000"/>
              <a:headEnd/>
              <a:tailEnd/>
            </a:ln>
            <a:effectLst/>
          </p:spPr>
        </p:pic>
        <p:pic>
          <p:nvPicPr>
            <p:cNvPr id="504842" name="Picture 10"/>
            <p:cNvPicPr>
              <a:picLocks noChangeAspect="1" noChangeArrowheads="1"/>
            </p:cNvPicPr>
            <p:nvPr/>
          </p:nvPicPr>
          <p:blipFill>
            <a:blip r:embed="rId4" cstate="print"/>
            <a:srcRect/>
            <a:stretch>
              <a:fillRect/>
            </a:stretch>
          </p:blipFill>
          <p:spPr bwMode="auto">
            <a:xfrm>
              <a:off x="2858" y="0"/>
              <a:ext cx="1270" cy="1225"/>
            </a:xfrm>
            <a:prstGeom prst="rect">
              <a:avLst/>
            </a:prstGeom>
            <a:noFill/>
            <a:ln w="9525">
              <a:noFill/>
              <a:miter lim="800000"/>
              <a:headEnd/>
              <a:tailEnd/>
            </a:ln>
            <a:effectLst/>
          </p:spPr>
        </p:pic>
      </p:grpSp>
      <p:sp>
        <p:nvSpPr>
          <p:cNvPr id="504843" name="Rectangle 11"/>
          <p:cNvSpPr>
            <a:spLocks noChangeArrowheads="1"/>
          </p:cNvSpPr>
          <p:nvPr/>
        </p:nvSpPr>
        <p:spPr bwMode="auto">
          <a:xfrm>
            <a:off x="0" y="5410200"/>
            <a:ext cx="8820150" cy="6413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C0C0C0"/>
                  </a:outerShdw>
                </a:effectLst>
              </a:rPr>
              <a:t>研发部的工程师观测戴镜者日常生活中的各种姿势，例如阅读书籍、看电脑屏幕、工作、打字等等</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idx="4294967295"/>
          </p:nvPr>
        </p:nvSpPr>
        <p:spPr/>
        <p:txBody>
          <a:bodyPr/>
          <a:lstStyle/>
          <a:p>
            <a:pPr algn="l"/>
            <a:r>
              <a:rPr lang="zh-CN" altLang="en-US" smtClean="0"/>
              <a:t>整体舒适系统设计：</a:t>
            </a:r>
          </a:p>
        </p:txBody>
      </p:sp>
      <p:pic>
        <p:nvPicPr>
          <p:cNvPr id="505859" name="Picture 3">
            <a:hlinkClick r:id="rId2" action="ppaction://hlinkfile"/>
          </p:cNvPr>
          <p:cNvPicPr>
            <a:picLocks noGrp="1" noChangeAspect="1" noChangeArrowheads="1"/>
          </p:cNvPicPr>
          <p:nvPr>
            <p:ph type="body" idx="4294967295"/>
          </p:nvPr>
        </p:nvPicPr>
        <p:blipFill>
          <a:blip r:embed="rId3" cstate="print"/>
          <a:srcRect/>
          <a:stretch>
            <a:fillRect/>
          </a:stretch>
        </p:blipFill>
        <p:spPr>
          <a:xfrm>
            <a:off x="1447800" y="1371600"/>
            <a:ext cx="5830888" cy="4645025"/>
          </a:xfr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idx="4294967295"/>
          </p:nvPr>
        </p:nvSpPr>
        <p:spPr>
          <a:xfrm>
            <a:off x="323850" y="188913"/>
            <a:ext cx="8424863" cy="1511300"/>
          </a:xfrm>
        </p:spPr>
        <p:txBody>
          <a:bodyPr/>
          <a:lstStyle/>
          <a:p>
            <a:pPr algn="l"/>
            <a:r>
              <a:rPr lang="zh-CN" altLang="en-US" smtClean="0"/>
              <a:t>万里路</a:t>
            </a:r>
            <a:r>
              <a:rPr lang="en-US" altLang="zh-CN" baseline="30000" smtClean="0"/>
              <a:t>®</a:t>
            </a:r>
            <a:r>
              <a:rPr lang="zh-CN" altLang="en-US" smtClean="0"/>
              <a:t>舒适型</a:t>
            </a:r>
            <a:r>
              <a:rPr lang="zh-CN" altLang="en-US" baseline="30000" smtClean="0"/>
              <a:t>全新版</a:t>
            </a:r>
            <a:br>
              <a:rPr lang="zh-CN" altLang="en-US" baseline="30000" smtClean="0"/>
            </a:br>
            <a:r>
              <a:rPr lang="zh-CN" altLang="en-US" baseline="30000" smtClean="0"/>
              <a:t>                                            </a:t>
            </a:r>
            <a:r>
              <a:rPr lang="en-US" altLang="zh-CN" smtClean="0"/>
              <a:t>—</a:t>
            </a:r>
            <a:r>
              <a:rPr lang="zh-CN" altLang="en-US" smtClean="0"/>
              <a:t>大众经典型</a:t>
            </a:r>
          </a:p>
        </p:txBody>
      </p:sp>
      <p:pic>
        <p:nvPicPr>
          <p:cNvPr id="506883" name="Picture 3"/>
          <p:cNvPicPr>
            <a:picLocks noChangeAspect="1" noChangeArrowheads="1"/>
          </p:cNvPicPr>
          <p:nvPr/>
        </p:nvPicPr>
        <p:blipFill>
          <a:blip r:embed="rId2" cstate="print"/>
          <a:srcRect l="18732" t="28336" r="16133" b="21278"/>
          <a:stretch>
            <a:fillRect/>
          </a:stretch>
        </p:blipFill>
        <p:spPr bwMode="auto">
          <a:xfrm>
            <a:off x="468313" y="1628775"/>
            <a:ext cx="4608512" cy="2228850"/>
          </a:xfrm>
          <a:prstGeom prst="rect">
            <a:avLst/>
          </a:prstGeom>
          <a:noFill/>
          <a:ln w="9525">
            <a:noFill/>
            <a:miter lim="800000"/>
            <a:headEnd/>
            <a:tailEnd/>
          </a:ln>
          <a:effectLst/>
        </p:spPr>
      </p:pic>
      <p:pic>
        <p:nvPicPr>
          <p:cNvPr id="506884" name="Picture 4"/>
          <p:cNvPicPr>
            <a:picLocks noChangeAspect="1" noChangeArrowheads="1"/>
          </p:cNvPicPr>
          <p:nvPr/>
        </p:nvPicPr>
        <p:blipFill>
          <a:blip r:embed="rId3" cstate="print"/>
          <a:srcRect l="19585" t="28722" r="15651" b="20712"/>
          <a:stretch>
            <a:fillRect/>
          </a:stretch>
        </p:blipFill>
        <p:spPr bwMode="auto">
          <a:xfrm>
            <a:off x="4140200" y="3860800"/>
            <a:ext cx="5003800" cy="2232025"/>
          </a:xfrm>
          <a:prstGeom prst="rect">
            <a:avLst/>
          </a:prstGeom>
          <a:noFill/>
          <a:ln w="9525">
            <a:noFill/>
            <a:miter lim="800000"/>
            <a:headEnd/>
            <a:tailEnd/>
          </a:ln>
          <a:effectLst/>
        </p:spPr>
      </p:pic>
      <p:sp>
        <p:nvSpPr>
          <p:cNvPr id="506885" name="Text Box 5"/>
          <p:cNvSpPr txBox="1">
            <a:spLocks noChangeArrowheads="1"/>
          </p:cNvSpPr>
          <p:nvPr/>
        </p:nvSpPr>
        <p:spPr bwMode="auto">
          <a:xfrm>
            <a:off x="6948488" y="1916113"/>
            <a:ext cx="1295400" cy="366712"/>
          </a:xfrm>
          <a:prstGeom prst="rect">
            <a:avLst/>
          </a:prstGeom>
          <a:noFill/>
          <a:ln w="9525">
            <a:noFill/>
            <a:miter lim="800000"/>
            <a:headEnd/>
            <a:tailEnd/>
          </a:ln>
          <a:effectLst/>
        </p:spPr>
        <p:txBody>
          <a:bodyPr>
            <a:spAutoFit/>
          </a:bodyPr>
          <a:lstStyle/>
          <a:p>
            <a:pPr>
              <a:spcBef>
                <a:spcPct val="50000"/>
              </a:spcBef>
            </a:pPr>
            <a:endParaRPr lang="zh-CN" altLang="en-US"/>
          </a:p>
        </p:txBody>
      </p:sp>
      <p:sp>
        <p:nvSpPr>
          <p:cNvPr id="506886" name="Text Box 6"/>
          <p:cNvSpPr txBox="1">
            <a:spLocks noChangeArrowheads="1"/>
          </p:cNvSpPr>
          <p:nvPr/>
        </p:nvSpPr>
        <p:spPr bwMode="auto">
          <a:xfrm>
            <a:off x="827088" y="4005263"/>
            <a:ext cx="2736850" cy="1922462"/>
          </a:xfrm>
          <a:prstGeom prst="rect">
            <a:avLst/>
          </a:prstGeom>
          <a:noFill/>
          <a:ln w="9525">
            <a:noFill/>
            <a:miter lim="800000"/>
            <a:headEnd/>
            <a:tailEnd/>
          </a:ln>
          <a:effectLst/>
        </p:spPr>
        <p:txBody>
          <a:bodyPr>
            <a:spAutoFit/>
          </a:bodyPr>
          <a:lstStyle/>
          <a:p>
            <a:pPr algn="ctr">
              <a:spcBef>
                <a:spcPct val="50000"/>
              </a:spcBef>
            </a:pPr>
            <a:r>
              <a:rPr lang="zh-CN" altLang="en-US" sz="4800" b="1">
                <a:solidFill>
                  <a:srgbClr val="FF6600"/>
                </a:solidFill>
                <a:effectLst>
                  <a:outerShdw blurRad="38100" dist="38100" dir="2700000" algn="tl">
                    <a:srgbClr val="C0C0C0"/>
                  </a:outerShdw>
                </a:effectLst>
              </a:rPr>
              <a:t>现代</a:t>
            </a:r>
          </a:p>
          <a:p>
            <a:pPr algn="ctr">
              <a:spcBef>
                <a:spcPct val="50000"/>
              </a:spcBef>
            </a:pPr>
            <a:r>
              <a:rPr lang="zh-CN" altLang="en-US" sz="4800" b="1">
                <a:solidFill>
                  <a:srgbClr val="FF6600"/>
                </a:solidFill>
                <a:effectLst>
                  <a:outerShdw blurRad="38100" dist="38100" dir="2700000" algn="tl">
                    <a:srgbClr val="C0C0C0"/>
                  </a:outerShdw>
                </a:effectLst>
              </a:rPr>
              <a:t>经典设计</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152400"/>
          <a:ext cx="56388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线形标注 1 4"/>
          <p:cNvSpPr/>
          <p:nvPr/>
        </p:nvSpPr>
        <p:spPr>
          <a:xfrm>
            <a:off x="6019800" y="228600"/>
            <a:ext cx="2438400" cy="914400"/>
          </a:xfrm>
          <a:prstGeom prst="borderCallout1">
            <a:avLst>
              <a:gd name="adj1" fmla="val 18750"/>
              <a:gd name="adj2" fmla="val -8333"/>
              <a:gd name="adj3" fmla="val 66346"/>
              <a:gd name="adj4" fmla="val -11910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视爵、</a:t>
            </a:r>
            <a:r>
              <a:rPr lang="en-US" altLang="zh-CN" dirty="0" smtClean="0"/>
              <a:t>F360</a:t>
            </a:r>
            <a:r>
              <a:rPr lang="zh-CN" altLang="en-US" dirty="0" smtClean="0"/>
              <a:t>、</a:t>
            </a:r>
            <a:r>
              <a:rPr lang="en-US" altLang="zh-CN" dirty="0" smtClean="0"/>
              <a:t>S</a:t>
            </a:r>
            <a:r>
              <a:rPr lang="zh-CN" altLang="en-US" dirty="0" smtClean="0"/>
              <a:t>系列</a:t>
            </a:r>
            <a:endParaRPr lang="zh-CN" altLang="en-US" dirty="0"/>
          </a:p>
        </p:txBody>
      </p:sp>
      <p:sp>
        <p:nvSpPr>
          <p:cNvPr id="9" name="线形标注 1 8"/>
          <p:cNvSpPr/>
          <p:nvPr/>
        </p:nvSpPr>
        <p:spPr>
          <a:xfrm>
            <a:off x="6019800" y="1295400"/>
            <a:ext cx="2438400" cy="1066800"/>
          </a:xfrm>
          <a:prstGeom prst="borderCallout1">
            <a:avLst>
              <a:gd name="adj1" fmla="val 18750"/>
              <a:gd name="adj2" fmla="val -8333"/>
              <a:gd name="adj3" fmla="val 56090"/>
              <a:gd name="adj4" fmla="val -966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抗疲劳、睿视</a:t>
            </a:r>
            <a:r>
              <a:rPr lang="en-US" altLang="zh-CN" dirty="0" smtClean="0">
                <a:solidFill>
                  <a:schemeClr val="dk1"/>
                </a:solidFill>
              </a:rPr>
              <a:t>A360</a:t>
            </a:r>
            <a:r>
              <a:rPr lang="zh-CN" altLang="en-US" dirty="0" smtClean="0">
                <a:solidFill>
                  <a:schemeClr val="dk1"/>
                </a:solidFill>
              </a:rPr>
              <a:t>、全视线变色、运动镜、电脑镜</a:t>
            </a:r>
          </a:p>
        </p:txBody>
      </p:sp>
      <p:sp>
        <p:nvSpPr>
          <p:cNvPr id="10" name="线形标注 1 9"/>
          <p:cNvSpPr/>
          <p:nvPr/>
        </p:nvSpPr>
        <p:spPr>
          <a:xfrm>
            <a:off x="6019800" y="4953000"/>
            <a:ext cx="2438400" cy="1066800"/>
          </a:xfrm>
          <a:prstGeom prst="borderCallout1">
            <a:avLst>
              <a:gd name="adj1" fmla="val 18750"/>
              <a:gd name="adj2" fmla="val -8333"/>
              <a:gd name="adj3" fmla="val 28398"/>
              <a:gd name="adj4" fmla="val -3314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dk1"/>
                </a:solidFill>
              </a:rPr>
              <a:t>1</a:t>
            </a:r>
            <a:r>
              <a:rPr lang="en-US" altLang="zh-CN" dirty="0" smtClean="0"/>
              <a:t>.50</a:t>
            </a:r>
            <a:r>
              <a:rPr lang="zh-CN" altLang="en-US" dirty="0" smtClean="0"/>
              <a:t>，</a:t>
            </a:r>
            <a:r>
              <a:rPr lang="en-US" altLang="zh-CN" dirty="0" smtClean="0">
                <a:solidFill>
                  <a:schemeClr val="dk1"/>
                </a:solidFill>
              </a:rPr>
              <a:t>1.56</a:t>
            </a:r>
            <a:r>
              <a:rPr lang="zh-CN" altLang="en-US" dirty="0" smtClean="0">
                <a:solidFill>
                  <a:schemeClr val="dk1"/>
                </a:solidFill>
              </a:rPr>
              <a:t>，</a:t>
            </a:r>
            <a:r>
              <a:rPr lang="en-US" altLang="zh-CN" dirty="0" smtClean="0">
                <a:solidFill>
                  <a:schemeClr val="dk1"/>
                </a:solidFill>
              </a:rPr>
              <a:t>1.59</a:t>
            </a:r>
            <a:r>
              <a:rPr lang="zh-CN" altLang="en-US" dirty="0" smtClean="0">
                <a:solidFill>
                  <a:schemeClr val="dk1"/>
                </a:solidFill>
              </a:rPr>
              <a:t>（</a:t>
            </a:r>
            <a:r>
              <a:rPr lang="en-US" altLang="zh-CN" dirty="0" smtClean="0">
                <a:solidFill>
                  <a:schemeClr val="dk1"/>
                </a:solidFill>
              </a:rPr>
              <a:t>PC</a:t>
            </a:r>
            <a:r>
              <a:rPr lang="zh-CN" altLang="en-US" dirty="0" smtClean="0">
                <a:solidFill>
                  <a:schemeClr val="dk1"/>
                </a:solidFill>
              </a:rPr>
              <a:t>）</a:t>
            </a:r>
            <a:r>
              <a:rPr lang="en-US" altLang="zh-CN" dirty="0" smtClean="0"/>
              <a:t>,1.60,1.67,1.74</a:t>
            </a:r>
            <a:r>
              <a:rPr lang="zh-CN" altLang="en-US" dirty="0" smtClean="0"/>
              <a:t>单焦点镜片</a:t>
            </a:r>
            <a:endParaRPr lang="zh-CN" altLang="en-US" dirty="0" smtClean="0">
              <a:solidFill>
                <a:schemeClr val="dk1"/>
              </a:solidFill>
            </a:endParaRPr>
          </a:p>
        </p:txBody>
      </p:sp>
      <p:sp>
        <p:nvSpPr>
          <p:cNvPr id="11" name="线形标注 1 10"/>
          <p:cNvSpPr/>
          <p:nvPr/>
        </p:nvSpPr>
        <p:spPr>
          <a:xfrm>
            <a:off x="6019800" y="3733800"/>
            <a:ext cx="2438400" cy="1066800"/>
          </a:xfrm>
          <a:prstGeom prst="borderCallout1">
            <a:avLst>
              <a:gd name="adj1" fmla="val 18750"/>
              <a:gd name="adj2" fmla="val -8333"/>
              <a:gd name="adj3" fmla="val 33672"/>
              <a:gd name="adj4" fmla="val -5506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钻晶</a:t>
            </a:r>
            <a:r>
              <a:rPr lang="en-US" altLang="zh-CN" dirty="0" smtClean="0">
                <a:solidFill>
                  <a:schemeClr val="dk1"/>
                </a:solidFill>
              </a:rPr>
              <a:t>A2</a:t>
            </a:r>
            <a:r>
              <a:rPr lang="zh-CN" altLang="en-US" dirty="0" smtClean="0">
                <a:solidFill>
                  <a:schemeClr val="dk1"/>
                </a:solidFill>
              </a:rPr>
              <a:t>、钻晶</a:t>
            </a:r>
            <a:r>
              <a:rPr lang="en-US" altLang="zh-CN" dirty="0" smtClean="0">
                <a:solidFill>
                  <a:schemeClr val="dk1"/>
                </a:solidFill>
              </a:rPr>
              <a:t>UV</a:t>
            </a:r>
            <a:r>
              <a:rPr lang="zh-CN" altLang="en-US" dirty="0" smtClean="0">
                <a:solidFill>
                  <a:schemeClr val="dk1"/>
                </a:solidFill>
              </a:rPr>
              <a:t>膜层</a:t>
            </a:r>
          </a:p>
        </p:txBody>
      </p:sp>
      <p:sp>
        <p:nvSpPr>
          <p:cNvPr id="12" name="线形标注 1 11"/>
          <p:cNvSpPr/>
          <p:nvPr/>
        </p:nvSpPr>
        <p:spPr>
          <a:xfrm>
            <a:off x="6019800" y="2514600"/>
            <a:ext cx="2438400" cy="1066800"/>
          </a:xfrm>
          <a:prstGeom prst="borderCallout1">
            <a:avLst>
              <a:gd name="adj1" fmla="val 18750"/>
              <a:gd name="adj2" fmla="val -8333"/>
              <a:gd name="adj3" fmla="val 41585"/>
              <a:gd name="adj4" fmla="val -7641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dk1"/>
                </a:solidFill>
              </a:rPr>
              <a:t>A360</a:t>
            </a:r>
            <a:r>
              <a:rPr lang="zh-CN" altLang="en-US" dirty="0" smtClean="0"/>
              <a:t>单焦点及多焦点</a:t>
            </a:r>
            <a:endParaRPr lang="zh-CN" altLang="en-US" dirty="0" smtClean="0">
              <a:solidFill>
                <a:schemeClr val="dk1"/>
              </a:solidFill>
            </a:endParaRPr>
          </a:p>
        </p:txBody>
      </p:sp>
      <p:sp>
        <p:nvSpPr>
          <p:cNvPr id="8" name="TextBox 7"/>
          <p:cNvSpPr txBox="1"/>
          <p:nvPr/>
        </p:nvSpPr>
        <p:spPr>
          <a:xfrm>
            <a:off x="1066800" y="6096000"/>
            <a:ext cx="3810000" cy="369332"/>
          </a:xfrm>
          <a:prstGeom prst="rect">
            <a:avLst/>
          </a:prstGeom>
          <a:noFill/>
        </p:spPr>
        <p:txBody>
          <a:bodyPr wrap="square" rtlCol="0">
            <a:spAutoFit/>
          </a:bodyPr>
          <a:lstStyle/>
          <a:p>
            <a:r>
              <a:rPr lang="zh-CN" altLang="en-US" dirty="0" smtClean="0"/>
              <a:t>正确处方，了解戴镜习惯及环境</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9" name="Rectangle 3"/>
          <p:cNvSpPr>
            <a:spLocks noGrp="1"/>
          </p:cNvSpPr>
          <p:nvPr>
            <p:ph type="body" idx="4294967295"/>
          </p:nvPr>
        </p:nvSpPr>
        <p:spPr>
          <a:xfrm>
            <a:off x="533400" y="533400"/>
            <a:ext cx="8377238" cy="5632450"/>
          </a:xfrm>
        </p:spPr>
        <p:txBody>
          <a:bodyPr>
            <a:normAutofit lnSpcReduction="10000"/>
          </a:bodyPr>
          <a:lstStyle/>
          <a:p>
            <a:pPr>
              <a:lnSpc>
                <a:spcPct val="80000"/>
              </a:lnSpc>
            </a:pPr>
            <a:r>
              <a:rPr lang="zh-CN" altLang="en-US" smtClean="0"/>
              <a:t>目标消费群</a:t>
            </a:r>
            <a:r>
              <a:rPr lang="zh-CN" altLang="en-US" sz="2000" smtClean="0"/>
              <a:t> </a:t>
            </a:r>
          </a:p>
          <a:p>
            <a:pPr>
              <a:lnSpc>
                <a:spcPct val="80000"/>
              </a:lnSpc>
              <a:buFont typeface="Arial" pitchFamily="34" charset="0"/>
              <a:buNone/>
            </a:pPr>
            <a:r>
              <a:rPr kumimoji="1" lang="zh-CN" altLang="en-US" sz="2000" b="1" smtClean="0">
                <a:solidFill>
                  <a:srgbClr val="FF6600"/>
                </a:solidFill>
                <a:effectLst>
                  <a:outerShdw blurRad="38100" dist="38100" dir="2700000" algn="tl">
                    <a:srgbClr val="C0C0C0"/>
                  </a:outerShdw>
                </a:effectLst>
              </a:rPr>
              <a:t>                </a:t>
            </a:r>
            <a:endParaRPr lang="zh-CN" altLang="en-US" sz="2400" b="1" smtClean="0">
              <a:solidFill>
                <a:srgbClr val="FF6600"/>
              </a:solidFill>
            </a:endParaRPr>
          </a:p>
          <a:p>
            <a:pPr>
              <a:lnSpc>
                <a:spcPct val="80000"/>
              </a:lnSpc>
              <a:spcAft>
                <a:spcPct val="50000"/>
              </a:spcAft>
              <a:buFont typeface="Arial" pitchFamily="34" charset="0"/>
              <a:buNone/>
            </a:pPr>
            <a:r>
              <a:rPr lang="zh-CN" altLang="en-US" sz="2000" smtClean="0"/>
              <a:t>     </a:t>
            </a:r>
            <a:r>
              <a:rPr lang="zh-CN" altLang="en-US" sz="2000" b="1" smtClean="0"/>
              <a:t> </a:t>
            </a:r>
            <a:r>
              <a:rPr lang="en-US" altLang="zh-CN" sz="2000" b="1" smtClean="0"/>
              <a:t>—</a:t>
            </a:r>
            <a:r>
              <a:rPr lang="zh-CN" altLang="en-US" sz="2000" b="1" smtClean="0"/>
              <a:t>要求性价比高的顾客</a:t>
            </a:r>
          </a:p>
          <a:p>
            <a:pPr>
              <a:lnSpc>
                <a:spcPct val="80000"/>
              </a:lnSpc>
              <a:spcAft>
                <a:spcPct val="50000"/>
              </a:spcAft>
              <a:buFont typeface="Arial" pitchFamily="34" charset="0"/>
              <a:buNone/>
            </a:pPr>
            <a:r>
              <a:rPr lang="zh-CN" altLang="en-US" sz="2000" b="1" smtClean="0"/>
              <a:t>      </a:t>
            </a:r>
            <a:r>
              <a:rPr lang="en-US" altLang="zh-CN" sz="2000" b="1" smtClean="0"/>
              <a:t>—</a:t>
            </a:r>
            <a:r>
              <a:rPr lang="zh-CN" altLang="en-US" sz="2000" b="1" smtClean="0"/>
              <a:t>下加光≤</a:t>
            </a:r>
            <a:r>
              <a:rPr lang="en-US" altLang="zh-CN" sz="2000" b="1" smtClean="0"/>
              <a:t>+2.50D</a:t>
            </a:r>
            <a:r>
              <a:rPr lang="zh-CN" altLang="en-US" sz="2000" b="1" smtClean="0"/>
              <a:t>的顾客</a:t>
            </a:r>
          </a:p>
          <a:p>
            <a:pPr>
              <a:lnSpc>
                <a:spcPct val="80000"/>
              </a:lnSpc>
              <a:spcAft>
                <a:spcPct val="50000"/>
              </a:spcAft>
              <a:buFont typeface="Arial" pitchFamily="34" charset="0"/>
              <a:buNone/>
            </a:pPr>
            <a:r>
              <a:rPr lang="zh-CN" altLang="en-US" sz="2000" b="1" smtClean="0"/>
              <a:t>      </a:t>
            </a:r>
            <a:r>
              <a:rPr lang="en-US" altLang="zh-CN" sz="2000" b="1" smtClean="0"/>
              <a:t>—</a:t>
            </a:r>
            <a:r>
              <a:rPr lang="zh-CN" altLang="en-US" sz="2000" b="1" smtClean="0"/>
              <a:t>那些处方较复杂的顾客</a:t>
            </a:r>
          </a:p>
          <a:p>
            <a:pPr>
              <a:lnSpc>
                <a:spcPct val="80000"/>
              </a:lnSpc>
              <a:spcAft>
                <a:spcPct val="50000"/>
              </a:spcAft>
              <a:buFont typeface="Arial" pitchFamily="34" charset="0"/>
              <a:buNone/>
            </a:pPr>
            <a:r>
              <a:rPr lang="zh-CN" altLang="en-US" sz="2000" b="1" smtClean="0"/>
              <a:t>      </a:t>
            </a:r>
            <a:r>
              <a:rPr lang="en-US" altLang="zh-CN" sz="2000" b="1" smtClean="0"/>
              <a:t>—</a:t>
            </a:r>
            <a:r>
              <a:rPr lang="zh-CN" altLang="en-US" sz="2000" b="1" smtClean="0"/>
              <a:t>有过配镜失败经历的顾客</a:t>
            </a:r>
          </a:p>
          <a:p>
            <a:pPr>
              <a:lnSpc>
                <a:spcPct val="80000"/>
              </a:lnSpc>
            </a:pPr>
            <a:r>
              <a:rPr lang="zh-CN" altLang="en-US" smtClean="0"/>
              <a:t>对消费者的承诺</a:t>
            </a:r>
            <a:endParaRPr lang="zh-CN" altLang="en-US" sz="2000" b="1" smtClean="0"/>
          </a:p>
          <a:p>
            <a:pPr>
              <a:lnSpc>
                <a:spcPct val="80000"/>
              </a:lnSpc>
              <a:buFont typeface="Arial" pitchFamily="34" charset="0"/>
              <a:buNone/>
            </a:pPr>
            <a:r>
              <a:rPr lang="zh-CN" altLang="en-US" sz="2000" b="1" smtClean="0"/>
              <a:t>      </a:t>
            </a:r>
          </a:p>
          <a:p>
            <a:pPr>
              <a:lnSpc>
                <a:spcPct val="80000"/>
              </a:lnSpc>
              <a:buFont typeface="Arial" pitchFamily="34" charset="0"/>
              <a:buNone/>
            </a:pPr>
            <a:r>
              <a:rPr kumimoji="1" lang="zh-CN" altLang="en-US" sz="2000" b="1" smtClean="0">
                <a:effectLst>
                  <a:outerShdw blurRad="38100" dist="38100" dir="2700000" algn="tl">
                    <a:srgbClr val="C0C0C0"/>
                  </a:outerShdw>
                </a:effectLst>
              </a:rPr>
              <a:t>    </a:t>
            </a:r>
            <a:r>
              <a:rPr kumimoji="1" lang="en-US" altLang="zh-CN" sz="2000" b="1" smtClean="0">
                <a:effectLst>
                  <a:outerShdw blurRad="38100" dist="38100" dir="2700000" algn="tl">
                    <a:srgbClr val="C0C0C0"/>
                  </a:outerShdw>
                </a:effectLst>
              </a:rPr>
              <a:t>--</a:t>
            </a:r>
            <a:r>
              <a:rPr kumimoji="1" lang="zh-CN" altLang="en-US" sz="2000" b="1" smtClean="0">
                <a:effectLst>
                  <a:outerShdw blurRad="38100" dist="38100" dir="2700000" algn="tl">
                    <a:srgbClr val="C0C0C0"/>
                  </a:outerShdw>
                </a:effectLst>
              </a:rPr>
              <a:t>更自然的看近姿势</a:t>
            </a:r>
            <a:r>
              <a:rPr kumimoji="1" lang="en-US" altLang="zh-CN" sz="2000" b="1" smtClean="0">
                <a:effectLst>
                  <a:outerShdw blurRad="38100" dist="38100" dir="2700000" algn="tl">
                    <a:srgbClr val="C0C0C0"/>
                  </a:outerShdw>
                </a:effectLst>
              </a:rPr>
              <a:t>:</a:t>
            </a:r>
            <a:endParaRPr kumimoji="1" lang="zh-CN" altLang="en-US" sz="1800" b="1" i="1" smtClean="0">
              <a:solidFill>
                <a:srgbClr val="FF3300"/>
              </a:solidFill>
            </a:endParaRPr>
          </a:p>
          <a:p>
            <a:pPr lvl="2">
              <a:lnSpc>
                <a:spcPct val="80000"/>
              </a:lnSpc>
              <a:buFont typeface="Arial" pitchFamily="34" charset="0"/>
              <a:buNone/>
            </a:pPr>
            <a:r>
              <a:rPr kumimoji="1" lang="zh-CN" altLang="en-US" sz="1800" b="1" i="1" smtClean="0">
                <a:solidFill>
                  <a:srgbClr val="FF3300"/>
                </a:solidFill>
              </a:rPr>
              <a:t>                           </a:t>
            </a:r>
          </a:p>
          <a:p>
            <a:pPr>
              <a:lnSpc>
                <a:spcPct val="80000"/>
              </a:lnSpc>
              <a:buFont typeface="Arial" pitchFamily="34" charset="0"/>
              <a:buNone/>
            </a:pPr>
            <a:r>
              <a:rPr kumimoji="1" lang="zh-CN" altLang="en-US" sz="2000" b="1" smtClean="0">
                <a:effectLst>
                  <a:outerShdw blurRad="38100" dist="38100" dir="2700000" algn="tl">
                    <a:srgbClr val="C0C0C0"/>
                  </a:outerShdw>
                </a:effectLst>
              </a:rPr>
              <a:t>    </a:t>
            </a:r>
            <a:r>
              <a:rPr kumimoji="1" lang="en-US" altLang="zh-CN" sz="2000" b="1" smtClean="0">
                <a:effectLst>
                  <a:outerShdw blurRad="38100" dist="38100" dir="2700000" algn="tl">
                    <a:srgbClr val="C0C0C0"/>
                  </a:outerShdw>
                </a:effectLst>
              </a:rPr>
              <a:t>--</a:t>
            </a:r>
            <a:r>
              <a:rPr kumimoji="1" lang="zh-CN" altLang="en-US" sz="2000" b="1" smtClean="0">
                <a:effectLst>
                  <a:outerShdw blurRad="38100" dist="38100" dir="2700000" algn="tl">
                    <a:srgbClr val="C0C0C0"/>
                  </a:outerShdw>
                </a:effectLst>
              </a:rPr>
              <a:t>舒适的周边和运动视觉</a:t>
            </a:r>
            <a:r>
              <a:rPr kumimoji="1" lang="en-US" altLang="zh-CN" sz="2400" b="1" smtClean="0">
                <a:effectLst>
                  <a:outerShdw blurRad="38100" dist="38100" dir="2700000" algn="tl">
                    <a:srgbClr val="C0C0C0"/>
                  </a:outerShdw>
                </a:effectLst>
              </a:rPr>
              <a:t>:</a:t>
            </a:r>
            <a:r>
              <a:rPr kumimoji="1" lang="en-US" altLang="zh-CN" sz="2400" b="1" smtClean="0">
                <a:solidFill>
                  <a:srgbClr val="FF6600"/>
                </a:solidFill>
                <a:effectLst>
                  <a:outerShdw blurRad="38100" dist="38100" dir="2700000" algn="tl">
                    <a:srgbClr val="C0C0C0"/>
                  </a:outerShdw>
                </a:effectLst>
              </a:rPr>
              <a:t> </a:t>
            </a:r>
          </a:p>
          <a:p>
            <a:pPr>
              <a:lnSpc>
                <a:spcPct val="80000"/>
              </a:lnSpc>
              <a:buFont typeface="Arial" pitchFamily="34" charset="0"/>
              <a:buNone/>
            </a:pPr>
            <a:endParaRPr kumimoji="1" lang="en-US" altLang="zh-CN" sz="2400" b="1" smtClean="0">
              <a:solidFill>
                <a:srgbClr val="FF6600"/>
              </a:solidFill>
              <a:effectLst>
                <a:outerShdw blurRad="38100" dist="38100" dir="2700000" algn="tl">
                  <a:srgbClr val="C0C0C0"/>
                </a:outerShdw>
              </a:effectLst>
            </a:endParaRPr>
          </a:p>
          <a:p>
            <a:pPr>
              <a:lnSpc>
                <a:spcPct val="80000"/>
              </a:lnSpc>
              <a:buFont typeface="Arial" pitchFamily="34" charset="0"/>
              <a:buNone/>
            </a:pPr>
            <a:r>
              <a:rPr kumimoji="1" lang="en-US" altLang="zh-CN" sz="2000" b="1" smtClean="0">
                <a:effectLst>
                  <a:outerShdw blurRad="38100" dist="38100" dir="2700000" algn="tl">
                    <a:srgbClr val="C0C0C0"/>
                  </a:outerShdw>
                </a:effectLst>
              </a:rPr>
              <a:t>   --</a:t>
            </a:r>
            <a:r>
              <a:rPr kumimoji="1" lang="zh-CN" altLang="en-US" sz="2000" b="1" smtClean="0">
                <a:effectLst>
                  <a:outerShdw blurRad="38100" dist="38100" dir="2700000" algn="tl">
                    <a:srgbClr val="C0C0C0"/>
                  </a:outerShdw>
                </a:effectLst>
              </a:rPr>
              <a:t>完美的双眼视觉平衡</a:t>
            </a:r>
          </a:p>
          <a:p>
            <a:pPr>
              <a:lnSpc>
                <a:spcPct val="80000"/>
              </a:lnSpc>
            </a:pPr>
            <a:endParaRPr kumimoji="1" lang="zh-CN" altLang="en-US" sz="2000" b="1" smtClean="0">
              <a:effectLst>
                <a:outerShdw blurRad="38100" dist="38100" dir="2700000" algn="tl">
                  <a:srgbClr val="C0C0C0"/>
                </a:outerShdw>
              </a:effectLst>
            </a:endParaRPr>
          </a:p>
          <a:p>
            <a:pPr>
              <a:lnSpc>
                <a:spcPct val="80000"/>
              </a:lnSpc>
              <a:buFont typeface="Arial" pitchFamily="34" charset="0"/>
              <a:buNone/>
            </a:pPr>
            <a:r>
              <a:rPr kumimoji="1" lang="zh-CN" altLang="en-US" sz="2000" b="1" smtClean="0">
                <a:effectLst>
                  <a:outerShdw blurRad="38100" dist="38100" dir="2700000" algn="tl">
                    <a:srgbClr val="C0C0C0"/>
                  </a:outerShdw>
                </a:effectLst>
              </a:rPr>
              <a:t>    </a:t>
            </a:r>
            <a:r>
              <a:rPr kumimoji="1" lang="en-US" altLang="zh-CN" sz="2000" b="1" smtClean="0">
                <a:effectLst>
                  <a:outerShdw blurRad="38100" dist="38100" dir="2700000" algn="tl">
                    <a:srgbClr val="C0C0C0"/>
                  </a:outerShdw>
                </a:effectLst>
              </a:rPr>
              <a:t>--</a:t>
            </a:r>
            <a:r>
              <a:rPr kumimoji="1" lang="zh-CN" altLang="en-US" sz="2000" b="1" smtClean="0">
                <a:effectLst>
                  <a:outerShdw blurRad="38100" dist="38100" dir="2700000" algn="tl">
                    <a:srgbClr val="C0C0C0"/>
                  </a:outerShdw>
                </a:effectLst>
              </a:rPr>
              <a:t>遵循老视发展的规律</a:t>
            </a:r>
          </a:p>
          <a:p>
            <a:pPr lvl="1">
              <a:lnSpc>
                <a:spcPct val="80000"/>
              </a:lnSpc>
              <a:buFont typeface="Arial" pitchFamily="34" charset="0"/>
              <a:buNone/>
            </a:pPr>
            <a:endParaRPr lang="zh-CN" altLang="en-US" sz="200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ext Box 2"/>
          <p:cNvSpPr txBox="1">
            <a:spLocks noChangeArrowheads="1"/>
          </p:cNvSpPr>
          <p:nvPr/>
        </p:nvSpPr>
        <p:spPr bwMode="auto">
          <a:xfrm>
            <a:off x="395288" y="685800"/>
            <a:ext cx="8780462" cy="641350"/>
          </a:xfrm>
          <a:prstGeom prst="rect">
            <a:avLst/>
          </a:prstGeom>
          <a:noFill/>
          <a:ln w="9525">
            <a:noFill/>
            <a:miter lim="800000"/>
            <a:headEnd/>
            <a:tailEnd/>
          </a:ln>
          <a:effectLst/>
        </p:spPr>
        <p:txBody>
          <a:bodyPr>
            <a:spAutoFit/>
          </a:bodyPr>
          <a:lstStyle/>
          <a:p>
            <a:r>
              <a:rPr kumimoji="1" lang="zh-CN" altLang="en-US" sz="3600">
                <a:solidFill>
                  <a:schemeClr val="tx2"/>
                </a:solidFill>
                <a:effectLst>
                  <a:outerShdw blurRad="38100" dist="38100" dir="2700000" algn="tl">
                    <a:srgbClr val="C0C0C0"/>
                  </a:outerShdw>
                </a:effectLst>
                <a:latin typeface="Times New Roman" pitchFamily="18" charset="0"/>
              </a:rPr>
              <a:t>案例</a:t>
            </a:r>
            <a:r>
              <a:rPr kumimoji="1" lang="zh-CN" altLang="en-US" sz="3600">
                <a:solidFill>
                  <a:srgbClr val="000099"/>
                </a:solidFill>
                <a:effectLst>
                  <a:outerShdw blurRad="38100" dist="38100" dir="2700000" algn="tl">
                    <a:srgbClr val="C0C0C0"/>
                  </a:outerShdw>
                </a:effectLst>
                <a:latin typeface="Times New Roman" pitchFamily="18" charset="0"/>
              </a:rPr>
              <a:t>：有单光老光镜配戴经验的顾客</a:t>
            </a:r>
          </a:p>
        </p:txBody>
      </p:sp>
      <p:sp>
        <p:nvSpPr>
          <p:cNvPr id="533507" name="Text Box 3"/>
          <p:cNvSpPr txBox="1">
            <a:spLocks noChangeArrowheads="1"/>
          </p:cNvSpPr>
          <p:nvPr/>
        </p:nvSpPr>
        <p:spPr bwMode="auto">
          <a:xfrm>
            <a:off x="1066800" y="1676400"/>
            <a:ext cx="5989638" cy="2101850"/>
          </a:xfrm>
          <a:prstGeom prst="rect">
            <a:avLst/>
          </a:prstGeom>
          <a:noFill/>
          <a:ln w="9525">
            <a:noFill/>
            <a:miter lim="800000"/>
            <a:headEnd/>
            <a:tailEnd/>
          </a:ln>
          <a:effectLst/>
        </p:spPr>
        <p:txBody>
          <a:bodyPr wrap="none">
            <a:spAutoFit/>
          </a:bodyPr>
          <a:lstStyle/>
          <a:p>
            <a:r>
              <a:rPr kumimoji="1" lang="zh-CN" altLang="en-US" sz="2800">
                <a:solidFill>
                  <a:srgbClr val="000099"/>
                </a:solidFill>
                <a:latin typeface="Times New Roman" pitchFamily="18" charset="0"/>
              </a:rPr>
              <a:t>顾客特征：</a:t>
            </a:r>
          </a:p>
          <a:p>
            <a:endParaRPr kumimoji="1" lang="zh-CN" altLang="en-US" sz="800">
              <a:solidFill>
                <a:srgbClr val="000099"/>
              </a:solidFill>
              <a:latin typeface="Times New Roman" pitchFamily="18" charset="0"/>
            </a:endParaRPr>
          </a:p>
          <a:p>
            <a:pPr>
              <a:buFont typeface="Wingdings" pitchFamily="2" charset="2"/>
              <a:buChar char="Ø"/>
            </a:pPr>
            <a:r>
              <a:rPr kumimoji="1" lang="zh-CN" altLang="en-US" sz="2400">
                <a:solidFill>
                  <a:srgbClr val="000099"/>
                </a:solidFill>
                <a:latin typeface="Times New Roman" pitchFamily="18" charset="0"/>
              </a:rPr>
              <a:t> 年龄多在</a:t>
            </a:r>
            <a:r>
              <a:rPr kumimoji="1" lang="en-US" altLang="zh-CN" sz="2400">
                <a:solidFill>
                  <a:srgbClr val="000099"/>
                </a:solidFill>
                <a:latin typeface="Times New Roman" pitchFamily="18" charset="0"/>
              </a:rPr>
              <a:t>50</a:t>
            </a:r>
            <a:r>
              <a:rPr kumimoji="1" lang="zh-CN" altLang="en-US" sz="2400">
                <a:solidFill>
                  <a:srgbClr val="000099"/>
                </a:solidFill>
                <a:latin typeface="Times New Roman" pitchFamily="18" charset="0"/>
              </a:rPr>
              <a:t>岁以上</a:t>
            </a:r>
          </a:p>
          <a:p>
            <a:pPr>
              <a:buFont typeface="Wingdings" pitchFamily="2" charset="2"/>
              <a:buChar char="Ø"/>
            </a:pPr>
            <a:r>
              <a:rPr kumimoji="1" lang="zh-CN" altLang="en-US" sz="2400">
                <a:solidFill>
                  <a:srgbClr val="000099"/>
                </a:solidFill>
                <a:latin typeface="Times New Roman" pitchFamily="18" charset="0"/>
              </a:rPr>
              <a:t> 下加光度数多在</a:t>
            </a:r>
            <a:r>
              <a:rPr kumimoji="1" lang="en-US" altLang="zh-CN" sz="2400">
                <a:solidFill>
                  <a:srgbClr val="000099"/>
                </a:solidFill>
                <a:latin typeface="Times New Roman" pitchFamily="18" charset="0"/>
              </a:rPr>
              <a:t>+2.00D</a:t>
            </a:r>
            <a:r>
              <a:rPr kumimoji="1" lang="zh-CN" altLang="en-US" sz="2400">
                <a:solidFill>
                  <a:srgbClr val="000099"/>
                </a:solidFill>
                <a:latin typeface="Times New Roman" pitchFamily="18" charset="0"/>
              </a:rPr>
              <a:t>以上</a:t>
            </a:r>
          </a:p>
          <a:p>
            <a:pPr>
              <a:buFont typeface="Wingdings" pitchFamily="2" charset="2"/>
              <a:buChar char="Ø"/>
            </a:pPr>
            <a:r>
              <a:rPr kumimoji="1" lang="zh-CN" altLang="en-US" sz="2400">
                <a:solidFill>
                  <a:srgbClr val="000099"/>
                </a:solidFill>
                <a:latin typeface="Times New Roman" pitchFamily="18" charset="0"/>
              </a:rPr>
              <a:t> 对于老光的概念有了解，但可能是错误的</a:t>
            </a:r>
          </a:p>
          <a:p>
            <a:pPr>
              <a:buFont typeface="Wingdings" pitchFamily="2" charset="2"/>
              <a:buChar char="Ø"/>
            </a:pPr>
            <a:r>
              <a:rPr kumimoji="1" lang="zh-CN" altLang="en-US" sz="2400">
                <a:solidFill>
                  <a:srgbClr val="000099"/>
                </a:solidFill>
                <a:latin typeface="Times New Roman" pitchFamily="18" charset="0"/>
              </a:rPr>
              <a:t> 可能对于双光镜片和渐进镜片有所了解</a:t>
            </a:r>
          </a:p>
        </p:txBody>
      </p:sp>
      <p:sp>
        <p:nvSpPr>
          <p:cNvPr id="533508" name="Text Box 4"/>
          <p:cNvSpPr txBox="1">
            <a:spLocks noChangeArrowheads="1"/>
          </p:cNvSpPr>
          <p:nvPr/>
        </p:nvSpPr>
        <p:spPr bwMode="auto">
          <a:xfrm>
            <a:off x="1066800" y="4114800"/>
            <a:ext cx="4767263" cy="1736725"/>
          </a:xfrm>
          <a:prstGeom prst="rect">
            <a:avLst/>
          </a:prstGeom>
          <a:noFill/>
          <a:ln w="9525">
            <a:noFill/>
            <a:miter lim="800000"/>
            <a:headEnd/>
            <a:tailEnd/>
          </a:ln>
          <a:effectLst/>
        </p:spPr>
        <p:txBody>
          <a:bodyPr wrap="none">
            <a:spAutoFit/>
          </a:bodyPr>
          <a:lstStyle/>
          <a:p>
            <a:r>
              <a:rPr kumimoji="1" lang="zh-CN" altLang="en-US" sz="2800">
                <a:solidFill>
                  <a:srgbClr val="000099"/>
                </a:solidFill>
                <a:latin typeface="Times New Roman" pitchFamily="18" charset="0"/>
              </a:rPr>
              <a:t>接待要点：</a:t>
            </a:r>
          </a:p>
          <a:p>
            <a:endParaRPr kumimoji="1" lang="zh-CN" altLang="en-US" sz="800">
              <a:solidFill>
                <a:srgbClr val="000099"/>
              </a:solidFill>
              <a:latin typeface="Times New Roman" pitchFamily="18" charset="0"/>
            </a:endParaRPr>
          </a:p>
          <a:p>
            <a:pPr>
              <a:buFont typeface="Wingdings" pitchFamily="2" charset="2"/>
              <a:buChar char="ü"/>
            </a:pPr>
            <a:r>
              <a:rPr kumimoji="1" lang="zh-CN" altLang="en-US" sz="2400">
                <a:solidFill>
                  <a:srgbClr val="000099"/>
                </a:solidFill>
                <a:latin typeface="Times New Roman" pitchFamily="18" charset="0"/>
              </a:rPr>
              <a:t> 电子设备的使用</a:t>
            </a:r>
            <a:endParaRPr kumimoji="1" lang="en-US" altLang="zh-CN" sz="2400">
              <a:solidFill>
                <a:srgbClr val="000099"/>
              </a:solidFill>
              <a:latin typeface="Times New Roman" pitchFamily="18" charset="0"/>
            </a:endParaRPr>
          </a:p>
          <a:p>
            <a:pPr>
              <a:buFont typeface="Wingdings" pitchFamily="2" charset="2"/>
              <a:buChar char="ü"/>
            </a:pPr>
            <a:r>
              <a:rPr kumimoji="1" lang="zh-CN" altLang="en-US" sz="2400">
                <a:solidFill>
                  <a:srgbClr val="000099"/>
                </a:solidFill>
                <a:latin typeface="Times New Roman" pitchFamily="18" charset="0"/>
              </a:rPr>
              <a:t> 推荐产品时要教会顾客距离调整</a:t>
            </a:r>
          </a:p>
          <a:p>
            <a:pPr>
              <a:buFont typeface="Wingdings" pitchFamily="2" charset="2"/>
              <a:buNone/>
            </a:pPr>
            <a:r>
              <a:rPr kumimoji="1" lang="zh-CN" altLang="en-US" sz="2400">
                <a:solidFill>
                  <a:srgbClr val="000099"/>
                </a:solidFill>
                <a:latin typeface="Times New Roman" pitchFamily="18" charset="0"/>
              </a:rPr>
              <a:t>    </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14"/>
          <p:cNvSpPr>
            <a:spLocks noChangeArrowheads="1"/>
          </p:cNvSpPr>
          <p:nvPr/>
        </p:nvSpPr>
        <p:spPr bwMode="auto">
          <a:xfrm>
            <a:off x="1219200" y="2362200"/>
            <a:ext cx="3352800" cy="2655888"/>
          </a:xfrm>
          <a:prstGeom prst="rect">
            <a:avLst/>
          </a:prstGeom>
          <a:noFill/>
          <a:ln w="9525">
            <a:noFill/>
            <a:miter lim="800000"/>
            <a:headEnd/>
            <a:tailEnd/>
          </a:ln>
        </p:spPr>
        <p:txBody>
          <a:bodyPr>
            <a:spAutoFit/>
          </a:bodyPr>
          <a:lstStyle/>
          <a:p>
            <a:pPr>
              <a:lnSpc>
                <a:spcPct val="120000"/>
              </a:lnSpc>
            </a:pPr>
            <a:r>
              <a:rPr lang="zh-CN" altLang="en-US" sz="2800" b="1">
                <a:solidFill>
                  <a:srgbClr val="FF6600"/>
                </a:solidFill>
                <a:effectLst>
                  <a:outerShdw blurRad="38100" dist="38100" dir="2700000" algn="tl">
                    <a:srgbClr val="C0C0C0"/>
                  </a:outerShdw>
                </a:effectLst>
                <a:latin typeface="微软雅黑" pitchFamily="34" charset="-122"/>
                <a:ea typeface="微软雅黑" pitchFamily="34" charset="-122"/>
              </a:rPr>
              <a:t>我发现，在乘坐出租车付款时，白天很容易付钱，可是到了夜晚找钱需要很长时间。</a:t>
            </a:r>
          </a:p>
        </p:txBody>
      </p:sp>
      <p:sp>
        <p:nvSpPr>
          <p:cNvPr id="507907" name="AutoShape 30"/>
          <p:cNvSpPr>
            <a:spLocks noChangeArrowheads="1"/>
          </p:cNvSpPr>
          <p:nvPr/>
        </p:nvSpPr>
        <p:spPr bwMode="auto">
          <a:xfrm>
            <a:off x="1295400" y="1524000"/>
            <a:ext cx="2895600" cy="5334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07908" name="Rectangle 31"/>
          <p:cNvSpPr>
            <a:spLocks noChangeArrowheads="1"/>
          </p:cNvSpPr>
          <p:nvPr/>
        </p:nvSpPr>
        <p:spPr bwMode="auto">
          <a:xfrm>
            <a:off x="1752600" y="1524000"/>
            <a:ext cx="2317750" cy="519113"/>
          </a:xfrm>
          <a:prstGeom prst="rect">
            <a:avLst/>
          </a:prstGeom>
          <a:noFill/>
          <a:ln w="9525">
            <a:noFill/>
            <a:miter lim="800000"/>
            <a:headEnd/>
            <a:tailEnd/>
          </a:ln>
        </p:spPr>
        <p:txBody>
          <a:bodyPr wrap="none">
            <a:spAutoFit/>
          </a:bodyPr>
          <a:lstStyle/>
          <a:p>
            <a:r>
              <a:rPr lang="zh-CN" altLang="en-US" sz="2800" b="1">
                <a:solidFill>
                  <a:schemeClr val="bg1"/>
                </a:solidFill>
                <a:ea typeface="华文仿宋" pitchFamily="2" charset="-122"/>
              </a:rPr>
              <a:t>消费者的问题</a:t>
            </a:r>
          </a:p>
        </p:txBody>
      </p:sp>
      <p:sp>
        <p:nvSpPr>
          <p:cNvPr id="507909" name="Rectangle 5"/>
          <p:cNvSpPr>
            <a:spLocks noChangeArrowheads="1"/>
          </p:cNvSpPr>
          <p:nvPr/>
        </p:nvSpPr>
        <p:spPr bwMode="auto">
          <a:xfrm>
            <a:off x="914400" y="1295400"/>
            <a:ext cx="7315200" cy="4343400"/>
          </a:xfrm>
          <a:prstGeom prst="rect">
            <a:avLst/>
          </a:prstGeom>
          <a:noFill/>
          <a:ln w="9525">
            <a:solidFill>
              <a:srgbClr val="808080"/>
            </a:solidFill>
            <a:miter lim="800000"/>
            <a:headEnd/>
            <a:tailEnd/>
          </a:ln>
          <a:effectLst/>
        </p:spPr>
        <p:txBody>
          <a:bodyPr wrap="none" anchor="ctr"/>
          <a:lstStyle/>
          <a:p>
            <a:endParaRPr lang="zh-CN" altLang="en-US"/>
          </a:p>
        </p:txBody>
      </p:sp>
      <p:sp>
        <p:nvSpPr>
          <p:cNvPr id="507910" name="Rectangle 6"/>
          <p:cNvSpPr>
            <a:spLocks noChangeArrowheads="1"/>
          </p:cNvSpPr>
          <p:nvPr/>
        </p:nvSpPr>
        <p:spPr bwMode="auto">
          <a:xfrm>
            <a:off x="4572000" y="1295400"/>
            <a:ext cx="3657600" cy="4343400"/>
          </a:xfrm>
          <a:prstGeom prst="rect">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507911" name="Rectangle 7"/>
          <p:cNvSpPr>
            <a:spLocks noChangeArrowheads="1"/>
          </p:cNvSpPr>
          <p:nvPr/>
        </p:nvSpPr>
        <p:spPr bwMode="auto">
          <a:xfrm>
            <a:off x="4876800" y="1676400"/>
            <a:ext cx="3048000" cy="3749675"/>
          </a:xfrm>
          <a:prstGeom prst="rect">
            <a:avLst/>
          </a:prstGeom>
          <a:noFill/>
          <a:ln w="9525">
            <a:noFill/>
            <a:miter lim="800000"/>
            <a:headEnd/>
            <a:tailEnd/>
          </a:ln>
          <a:effectLst/>
        </p:spPr>
        <p:txBody>
          <a:bodyPr>
            <a:spAutoFit/>
          </a:bodyPr>
          <a:lstStyle/>
          <a:p>
            <a:r>
              <a:rPr lang="zh-CN" altLang="en-US" sz="4000" b="1">
                <a:solidFill>
                  <a:schemeClr val="bg1"/>
                </a:solidFill>
              </a:rPr>
              <a:t>您需要一副更高清的镜片，不管什么时候都能拥有一致的视觉感知力</a:t>
            </a:r>
            <a:endParaRPr lang="zh-CN" altLang="en-US" sz="6600" b="1">
              <a:solidFill>
                <a:schemeClr val="bg1"/>
              </a:solidFill>
              <a:ea typeface="微软雅黑" pitchFamily="34" charset="-122"/>
            </a:endParaRPr>
          </a:p>
        </p:txBody>
      </p:sp>
      <p:pic>
        <p:nvPicPr>
          <p:cNvPr id="507912" name="Picture 34" descr="AA001230">
            <a:hlinkClick r:id="rId2"/>
          </p:cNvPr>
          <p:cNvPicPr>
            <a:picLocks noChangeAspect="1" noChangeArrowheads="1"/>
          </p:cNvPicPr>
          <p:nvPr/>
        </p:nvPicPr>
        <p:blipFill>
          <a:blip r:embed="rId3" cstate="print"/>
          <a:srcRect/>
          <a:stretch>
            <a:fillRect/>
          </a:stretch>
        </p:blipFill>
        <p:spPr bwMode="auto">
          <a:xfrm>
            <a:off x="0" y="0"/>
            <a:ext cx="1028700" cy="1219200"/>
          </a:xfrm>
          <a:prstGeom prst="rect">
            <a:avLst/>
          </a:prstGeom>
          <a:noFill/>
          <a:ln w="9525">
            <a:solidFill>
              <a:srgbClr val="800000"/>
            </a:solidFill>
            <a:miter lim="800000"/>
            <a:headEnd/>
            <a:tailEnd/>
          </a:ln>
        </p:spPr>
      </p:pic>
      <p:sp>
        <p:nvSpPr>
          <p:cNvPr id="507913" name="Text Box 23"/>
          <p:cNvSpPr txBox="1">
            <a:spLocks noChangeArrowheads="1"/>
          </p:cNvSpPr>
          <p:nvPr/>
        </p:nvSpPr>
        <p:spPr bwMode="auto">
          <a:xfrm>
            <a:off x="914400" y="228600"/>
            <a:ext cx="2209800" cy="366713"/>
          </a:xfrm>
          <a:prstGeom prst="rect">
            <a:avLst/>
          </a:prstGeom>
          <a:noFill/>
          <a:ln w="9525">
            <a:noFill/>
            <a:miter lim="800000"/>
            <a:headEnd/>
            <a:tailEnd/>
          </a:ln>
        </p:spPr>
        <p:txBody>
          <a:bodyPr>
            <a:spAutoFit/>
          </a:bodyPr>
          <a:lstStyle/>
          <a:p>
            <a:pPr algn="ctr"/>
            <a:r>
              <a:rPr lang="en-US" altLang="zh-CN" b="1">
                <a:latin typeface="Trebuchet MS" pitchFamily="34" charset="0"/>
              </a:rPr>
              <a:t>45- 60 years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7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idx="4294967295"/>
          </p:nvPr>
        </p:nvSpPr>
        <p:spPr>
          <a:xfrm>
            <a:off x="468313" y="0"/>
            <a:ext cx="8229600" cy="633413"/>
          </a:xfrm>
          <a:noFill/>
        </p:spPr>
        <p:txBody>
          <a:bodyPr>
            <a:normAutofit fontScale="90000"/>
          </a:bodyPr>
          <a:lstStyle/>
          <a:p>
            <a:r>
              <a:rPr lang="zh-CN" altLang="en-US" sz="4000" smtClean="0"/>
              <a:t>万里路</a:t>
            </a:r>
            <a:r>
              <a:rPr lang="en-US" altLang="zh-CN" sz="4000" baseline="30000" smtClean="0"/>
              <a:t>®</a:t>
            </a:r>
            <a:r>
              <a:rPr lang="zh-CN" altLang="en-US" sz="4000" smtClean="0"/>
              <a:t>睿视</a:t>
            </a:r>
            <a:r>
              <a:rPr lang="en-US" altLang="zh-CN" sz="4000" baseline="30000" smtClean="0"/>
              <a:t>TM</a:t>
            </a:r>
            <a:r>
              <a:rPr lang="zh-CN" altLang="en-US" sz="3200" smtClean="0"/>
              <a:t>全新版</a:t>
            </a:r>
          </a:p>
        </p:txBody>
      </p:sp>
      <p:pic>
        <p:nvPicPr>
          <p:cNvPr id="508931" name="Picture 3"/>
          <p:cNvPicPr>
            <a:picLocks noChangeAspect="1" noChangeArrowheads="1"/>
          </p:cNvPicPr>
          <p:nvPr/>
        </p:nvPicPr>
        <p:blipFill>
          <a:blip r:embed="rId2" cstate="print"/>
          <a:srcRect l="4752" t="20381" r="10347" b="53302"/>
          <a:stretch>
            <a:fillRect/>
          </a:stretch>
        </p:blipFill>
        <p:spPr bwMode="auto">
          <a:xfrm>
            <a:off x="611188" y="692150"/>
            <a:ext cx="7812087" cy="1943100"/>
          </a:xfrm>
          <a:prstGeom prst="rect">
            <a:avLst/>
          </a:prstGeom>
          <a:noFill/>
          <a:ln w="9525">
            <a:noFill/>
            <a:miter lim="800000"/>
            <a:headEnd/>
            <a:tailEnd/>
          </a:ln>
          <a:effectLst/>
        </p:spPr>
      </p:pic>
      <p:pic>
        <p:nvPicPr>
          <p:cNvPr id="508932" name="Picture 4">
            <a:hlinkClick r:id="rId3" action="ppaction://hlinkfile"/>
          </p:cNvPr>
          <p:cNvPicPr>
            <a:picLocks noChangeAspect="1" noChangeArrowheads="1"/>
          </p:cNvPicPr>
          <p:nvPr/>
        </p:nvPicPr>
        <p:blipFill>
          <a:blip r:embed="rId2" cstate="print"/>
          <a:srcRect l="5621" t="48900" r="4245" b="8310"/>
          <a:stretch>
            <a:fillRect/>
          </a:stretch>
        </p:blipFill>
        <p:spPr bwMode="auto">
          <a:xfrm>
            <a:off x="395288" y="2924175"/>
            <a:ext cx="8208962" cy="307816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954" name="Picture 2" descr="同仁 001"/>
          <p:cNvPicPr>
            <a:picLocks noChangeAspect="1" noChangeArrowheads="1"/>
          </p:cNvPicPr>
          <p:nvPr/>
        </p:nvPicPr>
        <p:blipFill>
          <a:blip r:embed="rId2" cstate="print"/>
          <a:srcRect l="24088" t="21770" r="33731" b="41440"/>
          <a:stretch>
            <a:fillRect/>
          </a:stretch>
        </p:blipFill>
        <p:spPr bwMode="auto">
          <a:xfrm>
            <a:off x="468313" y="333375"/>
            <a:ext cx="7848600" cy="5770563"/>
          </a:xfrm>
          <a:prstGeom prst="rect">
            <a:avLst/>
          </a:prstGeom>
          <a:noFill/>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ChangeArrowheads="1"/>
          </p:cNvSpPr>
          <p:nvPr/>
        </p:nvSpPr>
        <p:spPr bwMode="auto">
          <a:xfrm>
            <a:off x="5795963" y="5589588"/>
            <a:ext cx="2682875" cy="304800"/>
          </a:xfrm>
          <a:prstGeom prst="rect">
            <a:avLst/>
          </a:prstGeom>
          <a:noFill/>
          <a:ln w="9525">
            <a:noFill/>
            <a:miter lim="800000"/>
            <a:headEnd/>
            <a:tailEnd/>
          </a:ln>
          <a:effectLst/>
        </p:spPr>
        <p:txBody>
          <a:bodyPr>
            <a:spAutoFit/>
          </a:bodyPr>
          <a:lstStyle/>
          <a:p>
            <a:pPr algn="ctr" eaLnBrk="0" hangingPunct="0">
              <a:spcBef>
                <a:spcPct val="50000"/>
              </a:spcBef>
            </a:pPr>
            <a:r>
              <a:rPr lang="zh-CN" altLang="en-US" sz="2000" b="1">
                <a:solidFill>
                  <a:schemeClr val="bg2"/>
                </a:solidFill>
                <a:latin typeface="Calibri" pitchFamily="34" charset="0"/>
              </a:rPr>
              <a:t>任何光照条件，维持相同的性能</a:t>
            </a:r>
          </a:p>
        </p:txBody>
      </p:sp>
      <p:sp>
        <p:nvSpPr>
          <p:cNvPr id="510979" name="Rectangle 3"/>
          <p:cNvSpPr>
            <a:spLocks noChangeArrowheads="1"/>
          </p:cNvSpPr>
          <p:nvPr/>
        </p:nvSpPr>
        <p:spPr bwMode="auto">
          <a:xfrm>
            <a:off x="7467600" y="1066800"/>
            <a:ext cx="1368425" cy="215900"/>
          </a:xfrm>
          <a:prstGeom prst="rect">
            <a:avLst/>
          </a:prstGeom>
          <a:noFill/>
          <a:ln w="9525">
            <a:solidFill>
              <a:schemeClr val="bg1"/>
            </a:solidFill>
            <a:miter lim="800000"/>
            <a:headEnd/>
            <a:tailEnd/>
          </a:ln>
          <a:effectLst/>
        </p:spPr>
        <p:txBody>
          <a:bodyPr wrap="none" anchor="ctr"/>
          <a:lstStyle/>
          <a:p>
            <a:pPr algn="ctr"/>
            <a:r>
              <a:rPr lang="fr-FR" altLang="en-US" sz="1000">
                <a:solidFill>
                  <a:schemeClr val="bg2"/>
                </a:solidFill>
                <a:ea typeface="宋体" pitchFamily="2" charset="-122"/>
              </a:rPr>
              <a:t>Power : -4.00 Add 2.00</a:t>
            </a:r>
          </a:p>
        </p:txBody>
      </p:sp>
      <p:sp>
        <p:nvSpPr>
          <p:cNvPr id="510980" name="Text Box 4"/>
          <p:cNvSpPr txBox="1">
            <a:spLocks noChangeArrowheads="1"/>
          </p:cNvSpPr>
          <p:nvPr/>
        </p:nvSpPr>
        <p:spPr bwMode="auto">
          <a:xfrm>
            <a:off x="5508625" y="1557338"/>
            <a:ext cx="2635250" cy="457200"/>
          </a:xfrm>
          <a:prstGeom prst="rect">
            <a:avLst/>
          </a:prstGeom>
          <a:noFill/>
          <a:ln w="9525">
            <a:noFill/>
            <a:miter lim="800000"/>
            <a:headEnd/>
            <a:tailEnd/>
          </a:ln>
          <a:effectLst/>
        </p:spPr>
        <p:txBody>
          <a:bodyPr wrap="none">
            <a:spAutoFit/>
          </a:bodyPr>
          <a:lstStyle/>
          <a:p>
            <a:pPr algn="ctr"/>
            <a:r>
              <a:rPr lang="zh-CN" altLang="en-US" sz="2400" b="1">
                <a:solidFill>
                  <a:schemeClr val="bg2"/>
                </a:solidFill>
                <a:effectLst>
                  <a:outerShdw blurRad="38100" dist="38100" dir="2700000" algn="tl">
                    <a:srgbClr val="C0C0C0"/>
                  </a:outerShdw>
                </a:effectLst>
                <a:latin typeface="Verdana" pitchFamily="34" charset="0"/>
              </a:rPr>
              <a:t>万里路睿视全新版</a:t>
            </a:r>
            <a:endParaRPr lang="fr-FR" altLang="en-US" sz="2400" b="1">
              <a:solidFill>
                <a:schemeClr val="bg2"/>
              </a:solidFill>
              <a:effectLst>
                <a:outerShdw blurRad="38100" dist="38100" dir="2700000" algn="tl">
                  <a:srgbClr val="C0C0C0"/>
                </a:outerShdw>
              </a:effectLst>
              <a:latin typeface="Verdana" pitchFamily="34" charset="0"/>
              <a:ea typeface="MS PGothic" pitchFamily="34" charset="-128"/>
            </a:endParaRPr>
          </a:p>
        </p:txBody>
      </p:sp>
      <p:sp>
        <p:nvSpPr>
          <p:cNvPr id="510981" name="Text Box 5"/>
          <p:cNvSpPr txBox="1">
            <a:spLocks noChangeArrowheads="1"/>
          </p:cNvSpPr>
          <p:nvPr/>
        </p:nvSpPr>
        <p:spPr bwMode="auto">
          <a:xfrm>
            <a:off x="2195513" y="1557338"/>
            <a:ext cx="1716087" cy="457200"/>
          </a:xfrm>
          <a:prstGeom prst="rect">
            <a:avLst/>
          </a:prstGeom>
          <a:noFill/>
          <a:ln w="9525">
            <a:noFill/>
            <a:miter lim="800000"/>
            <a:headEnd/>
            <a:tailEnd/>
          </a:ln>
          <a:effectLst/>
        </p:spPr>
        <p:txBody>
          <a:bodyPr wrap="none">
            <a:spAutoFit/>
          </a:bodyPr>
          <a:lstStyle/>
          <a:p>
            <a:pPr algn="ctr"/>
            <a:r>
              <a:rPr lang="zh-CN" altLang="en-US" sz="2400" b="1">
                <a:solidFill>
                  <a:schemeClr val="bg2"/>
                </a:solidFill>
                <a:effectLst>
                  <a:outerShdw blurRad="38100" dist="38100" dir="2700000" algn="tl">
                    <a:srgbClr val="C0C0C0"/>
                  </a:outerShdw>
                </a:effectLst>
                <a:latin typeface="Verdana" pitchFamily="34" charset="0"/>
              </a:rPr>
              <a:t>万里路睿视</a:t>
            </a:r>
          </a:p>
        </p:txBody>
      </p:sp>
      <p:sp>
        <p:nvSpPr>
          <p:cNvPr id="510982" name="Text Box 6"/>
          <p:cNvSpPr txBox="1">
            <a:spLocks noChangeArrowheads="1"/>
          </p:cNvSpPr>
          <p:nvPr/>
        </p:nvSpPr>
        <p:spPr bwMode="auto">
          <a:xfrm>
            <a:off x="7435850" y="533400"/>
            <a:ext cx="1708150" cy="396875"/>
          </a:xfrm>
          <a:prstGeom prst="rect">
            <a:avLst/>
          </a:prstGeom>
          <a:noFill/>
          <a:ln w="9525">
            <a:noFill/>
            <a:miter lim="800000"/>
            <a:headEnd/>
            <a:tailEnd/>
          </a:ln>
          <a:effectLst/>
        </p:spPr>
        <p:txBody>
          <a:bodyPr wrap="none">
            <a:spAutoFit/>
          </a:bodyPr>
          <a:lstStyle/>
          <a:p>
            <a:pPr algn="ctr"/>
            <a:r>
              <a:rPr lang="zh-CN" altLang="en-US" sz="2000">
                <a:solidFill>
                  <a:srgbClr val="3333FF"/>
                </a:solidFill>
                <a:latin typeface="Verdana" pitchFamily="34" charset="0"/>
              </a:rPr>
              <a:t>普通光照条件</a:t>
            </a:r>
          </a:p>
        </p:txBody>
      </p:sp>
      <p:sp>
        <p:nvSpPr>
          <p:cNvPr id="510983" name="Text Box 7"/>
          <p:cNvSpPr txBox="1">
            <a:spLocks noChangeArrowheads="1"/>
          </p:cNvSpPr>
          <p:nvPr/>
        </p:nvSpPr>
        <p:spPr bwMode="auto">
          <a:xfrm>
            <a:off x="1403350" y="6035675"/>
            <a:ext cx="3846513" cy="822325"/>
          </a:xfrm>
          <a:prstGeom prst="rect">
            <a:avLst/>
          </a:prstGeom>
          <a:noFill/>
          <a:ln w="9525">
            <a:noFill/>
            <a:miter lim="800000"/>
            <a:headEnd/>
            <a:tailEnd/>
          </a:ln>
          <a:effectLst/>
        </p:spPr>
        <p:txBody>
          <a:bodyPr wrap="none">
            <a:spAutoFit/>
          </a:bodyPr>
          <a:lstStyle/>
          <a:p>
            <a:r>
              <a:rPr lang="en-US" altLang="zh-CN" sz="1200" b="1">
                <a:solidFill>
                  <a:srgbClr val="3333FF"/>
                </a:solidFill>
                <a:latin typeface="Verdana" pitchFamily="34" charset="0"/>
              </a:rPr>
              <a:t>Pupil Diameters :</a:t>
            </a:r>
          </a:p>
          <a:p>
            <a:r>
              <a:rPr lang="en-US" altLang="zh-CN" sz="1200" b="1">
                <a:solidFill>
                  <a:srgbClr val="3333FF"/>
                </a:solidFill>
                <a:latin typeface="Verdana" pitchFamily="34" charset="0"/>
              </a:rPr>
              <a:t>- FV : 6mm	Point FV (FC+4mm)</a:t>
            </a:r>
          </a:p>
          <a:p>
            <a:r>
              <a:rPr lang="en-US" altLang="zh-CN" sz="1200" b="1">
                <a:solidFill>
                  <a:srgbClr val="3333FF"/>
                </a:solidFill>
                <a:latin typeface="Verdana" pitchFamily="34" charset="0"/>
              </a:rPr>
              <a:t>- IV : 5mm	Point IV ( FC-12mm)</a:t>
            </a:r>
          </a:p>
          <a:p>
            <a:r>
              <a:rPr lang="en-US" altLang="zh-CN" sz="1200" b="1">
                <a:solidFill>
                  <a:srgbClr val="3333FF"/>
                </a:solidFill>
                <a:latin typeface="Verdana" pitchFamily="34" charset="0"/>
              </a:rPr>
              <a:t>- NV : 4mm	Point NV (FC -18mm)</a:t>
            </a:r>
          </a:p>
        </p:txBody>
      </p:sp>
      <p:grpSp>
        <p:nvGrpSpPr>
          <p:cNvPr id="2" name="Group 8"/>
          <p:cNvGrpSpPr>
            <a:grpSpLocks/>
          </p:cNvGrpSpPr>
          <p:nvPr/>
        </p:nvGrpSpPr>
        <p:grpSpPr bwMode="auto">
          <a:xfrm>
            <a:off x="4067175" y="4652963"/>
            <a:ext cx="2016125" cy="1657350"/>
            <a:chOff x="0" y="0"/>
            <a:chExt cx="1270" cy="1044"/>
          </a:xfrm>
        </p:grpSpPr>
        <p:grpSp>
          <p:nvGrpSpPr>
            <p:cNvPr id="3" name="Group 9"/>
            <p:cNvGrpSpPr>
              <a:grpSpLocks noChangeAspect="1"/>
            </p:cNvGrpSpPr>
            <p:nvPr/>
          </p:nvGrpSpPr>
          <p:grpSpPr bwMode="auto">
            <a:xfrm>
              <a:off x="522" y="0"/>
              <a:ext cx="227" cy="861"/>
              <a:chOff x="0" y="0"/>
              <a:chExt cx="318" cy="1043"/>
            </a:xfrm>
          </p:grpSpPr>
          <p:graphicFrame>
            <p:nvGraphicFramePr>
              <p:cNvPr id="510986" name="Object 10"/>
              <p:cNvGraphicFramePr>
                <a:graphicFrameLocks noChangeAspect="1"/>
              </p:cNvGraphicFramePr>
              <p:nvPr/>
            </p:nvGraphicFramePr>
            <p:xfrm>
              <a:off x="0" y="45"/>
              <a:ext cx="129" cy="950"/>
            </p:xfrm>
            <a:graphic>
              <a:graphicData uri="http://schemas.openxmlformats.org/presentationml/2006/ole">
                <p:oleObj spid="_x0000_s236546" r:id="rId4" imgW="409632" imgH="3019048" progId="PBrush">
                  <p:embed/>
                </p:oleObj>
              </a:graphicData>
            </a:graphic>
          </p:graphicFrame>
          <p:pic>
            <p:nvPicPr>
              <p:cNvPr id="510987" name="Picture 11"/>
              <p:cNvPicPr>
                <a:picLocks noChangeAspect="1" noChangeArrowheads="1"/>
              </p:cNvPicPr>
              <p:nvPr/>
            </p:nvPicPr>
            <p:blipFill>
              <a:blip r:embed="rId5" cstate="print"/>
              <a:srcRect/>
              <a:stretch>
                <a:fillRect/>
              </a:stretch>
            </p:blipFill>
            <p:spPr bwMode="auto">
              <a:xfrm>
                <a:off x="136" y="430"/>
                <a:ext cx="182" cy="180"/>
              </a:xfrm>
              <a:prstGeom prst="rect">
                <a:avLst/>
              </a:prstGeom>
              <a:noFill/>
              <a:ln w="9525">
                <a:noFill/>
                <a:miter lim="800000"/>
                <a:headEnd/>
                <a:tailEnd/>
              </a:ln>
              <a:effectLst/>
            </p:spPr>
          </p:pic>
          <p:pic>
            <p:nvPicPr>
              <p:cNvPr id="510988" name="Picture 12"/>
              <p:cNvPicPr>
                <a:picLocks noChangeAspect="1" noChangeArrowheads="1"/>
              </p:cNvPicPr>
              <p:nvPr/>
            </p:nvPicPr>
            <p:blipFill>
              <a:blip r:embed="rId6" cstate="print"/>
              <a:srcRect/>
              <a:stretch>
                <a:fillRect/>
              </a:stretch>
            </p:blipFill>
            <p:spPr bwMode="auto">
              <a:xfrm>
                <a:off x="136" y="862"/>
                <a:ext cx="154" cy="181"/>
              </a:xfrm>
              <a:prstGeom prst="rect">
                <a:avLst/>
              </a:prstGeom>
              <a:noFill/>
              <a:ln w="9525">
                <a:noFill/>
                <a:miter lim="800000"/>
                <a:headEnd/>
                <a:tailEnd/>
              </a:ln>
              <a:effectLst/>
            </p:spPr>
          </p:pic>
          <p:pic>
            <p:nvPicPr>
              <p:cNvPr id="510989" name="Picture 13"/>
              <p:cNvPicPr>
                <a:picLocks noChangeAspect="1" noChangeArrowheads="1"/>
              </p:cNvPicPr>
              <p:nvPr/>
            </p:nvPicPr>
            <p:blipFill>
              <a:blip r:embed="rId6" cstate="print"/>
              <a:srcRect/>
              <a:stretch>
                <a:fillRect/>
              </a:stretch>
            </p:blipFill>
            <p:spPr bwMode="auto">
              <a:xfrm>
                <a:off x="136" y="0"/>
                <a:ext cx="154" cy="181"/>
              </a:xfrm>
              <a:prstGeom prst="rect">
                <a:avLst/>
              </a:prstGeom>
              <a:noFill/>
              <a:ln w="9525">
                <a:noFill/>
                <a:miter lim="800000"/>
                <a:headEnd/>
                <a:tailEnd/>
              </a:ln>
              <a:effectLst/>
            </p:spPr>
          </p:pic>
        </p:grpSp>
        <p:sp>
          <p:nvSpPr>
            <p:cNvPr id="510990" name="Text Box 14"/>
            <p:cNvSpPr txBox="1">
              <a:spLocks noChangeArrowheads="1"/>
            </p:cNvSpPr>
            <p:nvPr/>
          </p:nvSpPr>
          <p:spPr bwMode="auto">
            <a:xfrm>
              <a:off x="0" y="871"/>
              <a:ext cx="1270" cy="173"/>
            </a:xfrm>
            <a:prstGeom prst="rect">
              <a:avLst/>
            </a:prstGeom>
            <a:noFill/>
            <a:ln w="9525">
              <a:noFill/>
              <a:miter lim="800000"/>
              <a:headEnd/>
              <a:tailEnd/>
            </a:ln>
            <a:effectLst/>
          </p:spPr>
          <p:txBody>
            <a:bodyPr>
              <a:spAutoFit/>
            </a:bodyPr>
            <a:lstStyle/>
            <a:p>
              <a:pPr algn="ctr">
                <a:spcBef>
                  <a:spcPct val="50000"/>
                </a:spcBef>
              </a:pPr>
              <a:r>
                <a:rPr lang="zh-CN" altLang="en-US" sz="1200">
                  <a:solidFill>
                    <a:srgbClr val="462300"/>
                  </a:solidFill>
                  <a:latin typeface="Verdana" pitchFamily="34" charset="0"/>
                </a:rPr>
                <a:t>像差等级</a:t>
              </a:r>
            </a:p>
          </p:txBody>
        </p:sp>
      </p:grpSp>
      <p:grpSp>
        <p:nvGrpSpPr>
          <p:cNvPr id="4" name="Group 15"/>
          <p:cNvGrpSpPr>
            <a:grpSpLocks noChangeAspect="1"/>
          </p:cNvGrpSpPr>
          <p:nvPr/>
        </p:nvGrpSpPr>
        <p:grpSpPr bwMode="auto">
          <a:xfrm>
            <a:off x="5292725" y="2060575"/>
            <a:ext cx="3454400" cy="3454400"/>
            <a:chOff x="0" y="0"/>
            <a:chExt cx="2176" cy="2176"/>
          </a:xfrm>
        </p:grpSpPr>
        <p:sp>
          <p:nvSpPr>
            <p:cNvPr id="510992" name="Oval 16"/>
            <p:cNvSpPr>
              <a:spLocks noChangeAspect="1" noChangeArrowheads="1"/>
            </p:cNvSpPr>
            <p:nvPr/>
          </p:nvSpPr>
          <p:spPr bwMode="auto">
            <a:xfrm>
              <a:off x="0" y="0"/>
              <a:ext cx="2176" cy="2176"/>
            </a:xfrm>
            <a:prstGeom prst="ellipse">
              <a:avLst/>
            </a:prstGeom>
            <a:solidFill>
              <a:srgbClr val="7055F5"/>
            </a:solidFill>
            <a:ln w="9525">
              <a:solidFill>
                <a:srgbClr val="E0E0E0"/>
              </a:solidFill>
              <a:round/>
              <a:headEnd/>
              <a:tailEnd/>
            </a:ln>
            <a:effectLst/>
          </p:spPr>
          <p:txBody>
            <a:bodyPr wrap="none" anchor="ctr"/>
            <a:lstStyle/>
            <a:p>
              <a:endParaRPr lang="zh-CN" altLang="en-US"/>
            </a:p>
          </p:txBody>
        </p:sp>
        <p:grpSp>
          <p:nvGrpSpPr>
            <p:cNvPr id="5" name="Group 17"/>
            <p:cNvGrpSpPr>
              <a:grpSpLocks noChangeAspect="1"/>
            </p:cNvGrpSpPr>
            <p:nvPr/>
          </p:nvGrpSpPr>
          <p:grpSpPr bwMode="auto">
            <a:xfrm>
              <a:off x="296" y="452"/>
              <a:ext cx="1584" cy="1422"/>
              <a:chOff x="0" y="0"/>
              <a:chExt cx="1584" cy="1422"/>
            </a:xfrm>
          </p:grpSpPr>
          <p:pic>
            <p:nvPicPr>
              <p:cNvPr id="510994" name="Picture 18"/>
              <p:cNvPicPr>
                <a:picLocks noChangeAspect="1" noChangeArrowheads="1"/>
              </p:cNvPicPr>
              <p:nvPr/>
            </p:nvPicPr>
            <p:blipFill>
              <a:blip r:embed="rId7" cstate="print"/>
              <a:srcRect/>
              <a:stretch>
                <a:fillRect/>
              </a:stretch>
            </p:blipFill>
            <p:spPr bwMode="auto">
              <a:xfrm>
                <a:off x="0" y="0"/>
                <a:ext cx="576" cy="432"/>
              </a:xfrm>
              <a:prstGeom prst="rect">
                <a:avLst/>
              </a:prstGeom>
              <a:noFill/>
              <a:ln w="9525">
                <a:noFill/>
                <a:miter lim="800000"/>
                <a:headEnd/>
                <a:tailEnd/>
              </a:ln>
              <a:effectLst/>
            </p:spPr>
          </p:pic>
          <p:pic>
            <p:nvPicPr>
              <p:cNvPr id="510995" name="Picture 19"/>
              <p:cNvPicPr>
                <a:picLocks noChangeAspect="1" noChangeArrowheads="1"/>
              </p:cNvPicPr>
              <p:nvPr/>
            </p:nvPicPr>
            <p:blipFill>
              <a:blip r:embed="rId8" cstate="print"/>
              <a:srcRect/>
              <a:stretch>
                <a:fillRect/>
              </a:stretch>
            </p:blipFill>
            <p:spPr bwMode="auto">
              <a:xfrm>
                <a:off x="498" y="0"/>
                <a:ext cx="582" cy="432"/>
              </a:xfrm>
              <a:prstGeom prst="rect">
                <a:avLst/>
              </a:prstGeom>
              <a:noFill/>
              <a:ln w="9525">
                <a:noFill/>
                <a:miter lim="800000"/>
                <a:headEnd/>
                <a:tailEnd/>
              </a:ln>
              <a:effectLst/>
            </p:spPr>
          </p:pic>
          <p:pic>
            <p:nvPicPr>
              <p:cNvPr id="510996" name="Picture 20"/>
              <p:cNvPicPr>
                <a:picLocks noChangeAspect="1" noChangeArrowheads="1"/>
              </p:cNvPicPr>
              <p:nvPr/>
            </p:nvPicPr>
            <p:blipFill>
              <a:blip r:embed="rId9" cstate="print"/>
              <a:srcRect/>
              <a:stretch>
                <a:fillRect/>
              </a:stretch>
            </p:blipFill>
            <p:spPr bwMode="auto">
              <a:xfrm>
                <a:off x="1002" y="0"/>
                <a:ext cx="582" cy="432"/>
              </a:xfrm>
              <a:prstGeom prst="rect">
                <a:avLst/>
              </a:prstGeom>
              <a:noFill/>
              <a:ln w="9525">
                <a:noFill/>
                <a:miter lim="800000"/>
                <a:headEnd/>
                <a:tailEnd/>
              </a:ln>
              <a:effectLst/>
            </p:spPr>
          </p:pic>
          <p:pic>
            <p:nvPicPr>
              <p:cNvPr id="510997" name="Picture 21"/>
              <p:cNvPicPr>
                <a:picLocks noChangeAspect="1" noChangeArrowheads="1"/>
              </p:cNvPicPr>
              <p:nvPr/>
            </p:nvPicPr>
            <p:blipFill>
              <a:blip r:embed="rId10" cstate="print"/>
              <a:srcRect/>
              <a:stretch>
                <a:fillRect/>
              </a:stretch>
            </p:blipFill>
            <p:spPr bwMode="auto">
              <a:xfrm>
                <a:off x="130" y="604"/>
                <a:ext cx="480" cy="360"/>
              </a:xfrm>
              <a:prstGeom prst="rect">
                <a:avLst/>
              </a:prstGeom>
              <a:noFill/>
              <a:ln w="9525">
                <a:noFill/>
                <a:miter lim="800000"/>
                <a:headEnd/>
                <a:tailEnd/>
              </a:ln>
              <a:effectLst/>
            </p:spPr>
          </p:pic>
          <p:pic>
            <p:nvPicPr>
              <p:cNvPr id="510998" name="Picture 22"/>
              <p:cNvPicPr>
                <a:picLocks noChangeAspect="1" noChangeArrowheads="1"/>
              </p:cNvPicPr>
              <p:nvPr/>
            </p:nvPicPr>
            <p:blipFill>
              <a:blip r:embed="rId11" cstate="print"/>
              <a:srcRect/>
              <a:stretch>
                <a:fillRect/>
              </a:stretch>
            </p:blipFill>
            <p:spPr bwMode="auto">
              <a:xfrm>
                <a:off x="552" y="604"/>
                <a:ext cx="480" cy="360"/>
              </a:xfrm>
              <a:prstGeom prst="rect">
                <a:avLst/>
              </a:prstGeom>
              <a:noFill/>
              <a:ln w="9525">
                <a:noFill/>
                <a:miter lim="800000"/>
                <a:headEnd/>
                <a:tailEnd/>
              </a:ln>
              <a:effectLst/>
            </p:spPr>
          </p:pic>
          <p:pic>
            <p:nvPicPr>
              <p:cNvPr id="510999" name="Picture 23"/>
              <p:cNvPicPr>
                <a:picLocks noChangeAspect="1" noChangeArrowheads="1"/>
              </p:cNvPicPr>
              <p:nvPr/>
            </p:nvPicPr>
            <p:blipFill>
              <a:blip r:embed="rId12" cstate="print"/>
              <a:srcRect/>
              <a:stretch>
                <a:fillRect/>
              </a:stretch>
            </p:blipFill>
            <p:spPr bwMode="auto">
              <a:xfrm>
                <a:off x="974" y="604"/>
                <a:ext cx="480" cy="360"/>
              </a:xfrm>
              <a:prstGeom prst="rect">
                <a:avLst/>
              </a:prstGeom>
              <a:noFill/>
              <a:ln w="9525">
                <a:noFill/>
                <a:miter lim="800000"/>
                <a:headEnd/>
                <a:tailEnd/>
              </a:ln>
              <a:effectLst/>
            </p:spPr>
          </p:pic>
          <p:pic>
            <p:nvPicPr>
              <p:cNvPr id="511000" name="Picture 24"/>
              <p:cNvPicPr>
                <a:picLocks noChangeAspect="1" noChangeArrowheads="1"/>
              </p:cNvPicPr>
              <p:nvPr/>
            </p:nvPicPr>
            <p:blipFill>
              <a:blip r:embed="rId13" cstate="print"/>
              <a:srcRect/>
              <a:stretch>
                <a:fillRect/>
              </a:stretch>
            </p:blipFill>
            <p:spPr bwMode="auto">
              <a:xfrm>
                <a:off x="276" y="1134"/>
                <a:ext cx="390" cy="288"/>
              </a:xfrm>
              <a:prstGeom prst="rect">
                <a:avLst/>
              </a:prstGeom>
              <a:noFill/>
              <a:ln w="9525">
                <a:noFill/>
                <a:miter lim="800000"/>
                <a:headEnd/>
                <a:tailEnd/>
              </a:ln>
              <a:effectLst/>
            </p:spPr>
          </p:pic>
          <p:pic>
            <p:nvPicPr>
              <p:cNvPr id="511001" name="Picture 25"/>
              <p:cNvPicPr>
                <a:picLocks noChangeAspect="1" noChangeArrowheads="1"/>
              </p:cNvPicPr>
              <p:nvPr/>
            </p:nvPicPr>
            <p:blipFill>
              <a:blip r:embed="rId14" cstate="print"/>
              <a:srcRect/>
              <a:stretch>
                <a:fillRect/>
              </a:stretch>
            </p:blipFill>
            <p:spPr bwMode="auto">
              <a:xfrm>
                <a:off x="603" y="1134"/>
                <a:ext cx="384" cy="288"/>
              </a:xfrm>
              <a:prstGeom prst="rect">
                <a:avLst/>
              </a:prstGeom>
              <a:noFill/>
              <a:ln w="9525">
                <a:noFill/>
                <a:miter lim="800000"/>
                <a:headEnd/>
                <a:tailEnd/>
              </a:ln>
              <a:effectLst/>
            </p:spPr>
          </p:pic>
          <p:pic>
            <p:nvPicPr>
              <p:cNvPr id="511002" name="Picture 26"/>
              <p:cNvPicPr>
                <a:picLocks noChangeAspect="1" noChangeArrowheads="1"/>
              </p:cNvPicPr>
              <p:nvPr/>
            </p:nvPicPr>
            <p:blipFill>
              <a:blip r:embed="rId15" cstate="print"/>
              <a:srcRect/>
              <a:stretch>
                <a:fillRect/>
              </a:stretch>
            </p:blipFill>
            <p:spPr bwMode="auto">
              <a:xfrm>
                <a:off x="924" y="1134"/>
                <a:ext cx="384" cy="288"/>
              </a:xfrm>
              <a:prstGeom prst="rect">
                <a:avLst/>
              </a:prstGeom>
              <a:noFill/>
              <a:ln w="9525">
                <a:noFill/>
                <a:miter lim="800000"/>
                <a:headEnd/>
                <a:tailEnd/>
              </a:ln>
              <a:effectLst/>
            </p:spPr>
          </p:pic>
        </p:grpSp>
      </p:grpSp>
      <p:grpSp>
        <p:nvGrpSpPr>
          <p:cNvPr id="6" name="Group 27"/>
          <p:cNvGrpSpPr>
            <a:grpSpLocks noChangeAspect="1"/>
          </p:cNvGrpSpPr>
          <p:nvPr/>
        </p:nvGrpSpPr>
        <p:grpSpPr bwMode="auto">
          <a:xfrm>
            <a:off x="1403350" y="2060575"/>
            <a:ext cx="3454400" cy="3454400"/>
            <a:chOff x="0" y="0"/>
            <a:chExt cx="2176" cy="2176"/>
          </a:xfrm>
        </p:grpSpPr>
        <p:grpSp>
          <p:nvGrpSpPr>
            <p:cNvPr id="7" name="Group 28"/>
            <p:cNvGrpSpPr>
              <a:grpSpLocks noChangeAspect="1"/>
            </p:cNvGrpSpPr>
            <p:nvPr/>
          </p:nvGrpSpPr>
          <p:grpSpPr bwMode="auto">
            <a:xfrm>
              <a:off x="289" y="452"/>
              <a:ext cx="1580" cy="1423"/>
              <a:chOff x="0" y="0"/>
              <a:chExt cx="1580" cy="1423"/>
            </a:xfrm>
          </p:grpSpPr>
          <p:pic>
            <p:nvPicPr>
              <p:cNvPr id="511005" name="Picture 29" descr="AO_Physio_-4_Add2"/>
              <p:cNvPicPr>
                <a:picLocks noChangeAspect="1" noChangeArrowheads="1"/>
              </p:cNvPicPr>
              <p:nvPr/>
            </p:nvPicPr>
            <p:blipFill>
              <a:blip r:embed="rId16" cstate="print"/>
              <a:srcRect/>
              <a:stretch>
                <a:fillRect/>
              </a:stretch>
            </p:blipFill>
            <p:spPr bwMode="auto">
              <a:xfrm>
                <a:off x="0" y="0"/>
                <a:ext cx="578" cy="434"/>
              </a:xfrm>
              <a:prstGeom prst="rect">
                <a:avLst/>
              </a:prstGeom>
              <a:noFill/>
              <a:ln w="9525">
                <a:noFill/>
                <a:miter lim="800000"/>
                <a:headEnd/>
                <a:tailEnd/>
              </a:ln>
            </p:spPr>
          </p:pic>
          <p:pic>
            <p:nvPicPr>
              <p:cNvPr id="511006" name="Picture 30" descr="AO_Physio_-4_Add2"/>
              <p:cNvPicPr>
                <a:picLocks noChangeAspect="1" noChangeArrowheads="1"/>
              </p:cNvPicPr>
              <p:nvPr/>
            </p:nvPicPr>
            <p:blipFill>
              <a:blip r:embed="rId17" cstate="print"/>
              <a:srcRect/>
              <a:stretch>
                <a:fillRect/>
              </a:stretch>
            </p:blipFill>
            <p:spPr bwMode="auto">
              <a:xfrm>
                <a:off x="502" y="0"/>
                <a:ext cx="577" cy="433"/>
              </a:xfrm>
              <a:prstGeom prst="rect">
                <a:avLst/>
              </a:prstGeom>
              <a:noFill/>
              <a:ln w="9525">
                <a:noFill/>
                <a:miter lim="800000"/>
                <a:headEnd/>
                <a:tailEnd/>
              </a:ln>
            </p:spPr>
          </p:pic>
          <p:pic>
            <p:nvPicPr>
              <p:cNvPr id="511007" name="Picture 31" descr="AO_Physio_-4_Add2"/>
              <p:cNvPicPr>
                <a:picLocks noChangeAspect="1" noChangeArrowheads="1"/>
              </p:cNvPicPr>
              <p:nvPr/>
            </p:nvPicPr>
            <p:blipFill>
              <a:blip r:embed="rId18" cstate="print"/>
              <a:srcRect/>
              <a:stretch>
                <a:fillRect/>
              </a:stretch>
            </p:blipFill>
            <p:spPr bwMode="auto">
              <a:xfrm>
                <a:off x="1002" y="0"/>
                <a:ext cx="578" cy="433"/>
              </a:xfrm>
              <a:prstGeom prst="rect">
                <a:avLst/>
              </a:prstGeom>
              <a:noFill/>
              <a:ln w="9525">
                <a:noFill/>
                <a:miter lim="800000"/>
                <a:headEnd/>
                <a:tailEnd/>
              </a:ln>
            </p:spPr>
          </p:pic>
          <p:pic>
            <p:nvPicPr>
              <p:cNvPr id="511008" name="Picture 32" descr="AO_Physio_-4_Add2"/>
              <p:cNvPicPr>
                <a:picLocks noChangeAspect="1" noChangeArrowheads="1"/>
              </p:cNvPicPr>
              <p:nvPr/>
            </p:nvPicPr>
            <p:blipFill>
              <a:blip r:embed="rId19" cstate="print"/>
              <a:srcRect/>
              <a:stretch>
                <a:fillRect/>
              </a:stretch>
            </p:blipFill>
            <p:spPr bwMode="auto">
              <a:xfrm>
                <a:off x="129" y="604"/>
                <a:ext cx="480" cy="360"/>
              </a:xfrm>
              <a:prstGeom prst="rect">
                <a:avLst/>
              </a:prstGeom>
              <a:noFill/>
              <a:ln w="9525">
                <a:noFill/>
                <a:miter lim="800000"/>
                <a:headEnd/>
                <a:tailEnd/>
              </a:ln>
            </p:spPr>
          </p:pic>
          <p:pic>
            <p:nvPicPr>
              <p:cNvPr id="511009" name="Picture 33" descr="AO_Physio_-4_Add2"/>
              <p:cNvPicPr>
                <a:picLocks noChangeAspect="1" noChangeArrowheads="1"/>
              </p:cNvPicPr>
              <p:nvPr/>
            </p:nvPicPr>
            <p:blipFill>
              <a:blip r:embed="rId20" cstate="print"/>
              <a:srcRect/>
              <a:stretch>
                <a:fillRect/>
              </a:stretch>
            </p:blipFill>
            <p:spPr bwMode="auto">
              <a:xfrm>
                <a:off x="551" y="604"/>
                <a:ext cx="481" cy="360"/>
              </a:xfrm>
              <a:prstGeom prst="rect">
                <a:avLst/>
              </a:prstGeom>
              <a:noFill/>
              <a:ln w="9525">
                <a:noFill/>
                <a:miter lim="800000"/>
                <a:headEnd/>
                <a:tailEnd/>
              </a:ln>
            </p:spPr>
          </p:pic>
          <p:pic>
            <p:nvPicPr>
              <p:cNvPr id="511010" name="Picture 34" descr="AO_Physio_-4_Add2"/>
              <p:cNvPicPr>
                <a:picLocks noChangeAspect="1" noChangeArrowheads="1"/>
              </p:cNvPicPr>
              <p:nvPr/>
            </p:nvPicPr>
            <p:blipFill>
              <a:blip r:embed="rId21" cstate="print"/>
              <a:srcRect/>
              <a:stretch>
                <a:fillRect/>
              </a:stretch>
            </p:blipFill>
            <p:spPr bwMode="auto">
              <a:xfrm>
                <a:off x="973" y="604"/>
                <a:ext cx="481" cy="360"/>
              </a:xfrm>
              <a:prstGeom prst="rect">
                <a:avLst/>
              </a:prstGeom>
              <a:noFill/>
              <a:ln w="9525">
                <a:noFill/>
                <a:miter lim="800000"/>
                <a:headEnd/>
                <a:tailEnd/>
              </a:ln>
            </p:spPr>
          </p:pic>
          <p:pic>
            <p:nvPicPr>
              <p:cNvPr id="511011" name="Picture 35" descr="AO_Physio_-4_Add2"/>
              <p:cNvPicPr>
                <a:picLocks noChangeAspect="1" noChangeArrowheads="1"/>
              </p:cNvPicPr>
              <p:nvPr/>
            </p:nvPicPr>
            <p:blipFill>
              <a:blip r:embed="rId22" cstate="print"/>
              <a:srcRect/>
              <a:stretch>
                <a:fillRect/>
              </a:stretch>
            </p:blipFill>
            <p:spPr bwMode="auto">
              <a:xfrm>
                <a:off x="274" y="1134"/>
                <a:ext cx="385" cy="289"/>
              </a:xfrm>
              <a:prstGeom prst="rect">
                <a:avLst/>
              </a:prstGeom>
              <a:noFill/>
              <a:ln w="9525">
                <a:noFill/>
                <a:miter lim="800000"/>
                <a:headEnd/>
                <a:tailEnd/>
              </a:ln>
            </p:spPr>
          </p:pic>
          <p:pic>
            <p:nvPicPr>
              <p:cNvPr id="511012" name="Picture 36" descr="AO_Physio_-4_Add2"/>
              <p:cNvPicPr>
                <a:picLocks noChangeAspect="1" noChangeArrowheads="1"/>
              </p:cNvPicPr>
              <p:nvPr/>
            </p:nvPicPr>
            <p:blipFill>
              <a:blip r:embed="rId23" cstate="print"/>
              <a:srcRect/>
              <a:stretch>
                <a:fillRect/>
              </a:stretch>
            </p:blipFill>
            <p:spPr bwMode="auto">
              <a:xfrm>
                <a:off x="599" y="1134"/>
                <a:ext cx="385" cy="289"/>
              </a:xfrm>
              <a:prstGeom prst="rect">
                <a:avLst/>
              </a:prstGeom>
              <a:noFill/>
              <a:ln w="9525">
                <a:noFill/>
                <a:miter lim="800000"/>
                <a:headEnd/>
                <a:tailEnd/>
              </a:ln>
            </p:spPr>
          </p:pic>
          <p:pic>
            <p:nvPicPr>
              <p:cNvPr id="511013" name="Picture 37" descr="AO_Physio_-4_Add2"/>
              <p:cNvPicPr>
                <a:picLocks noChangeAspect="1" noChangeArrowheads="1"/>
              </p:cNvPicPr>
              <p:nvPr/>
            </p:nvPicPr>
            <p:blipFill>
              <a:blip r:embed="rId24" cstate="print"/>
              <a:srcRect/>
              <a:stretch>
                <a:fillRect/>
              </a:stretch>
            </p:blipFill>
            <p:spPr bwMode="auto">
              <a:xfrm>
                <a:off x="923" y="1134"/>
                <a:ext cx="385" cy="289"/>
              </a:xfrm>
              <a:prstGeom prst="rect">
                <a:avLst/>
              </a:prstGeom>
              <a:noFill/>
              <a:ln w="9525">
                <a:noFill/>
                <a:miter lim="800000"/>
                <a:headEnd/>
                <a:tailEnd/>
              </a:ln>
            </p:spPr>
          </p:pic>
        </p:grpSp>
        <p:sp>
          <p:nvSpPr>
            <p:cNvPr id="511014" name="Oval 38"/>
            <p:cNvSpPr>
              <a:spLocks noChangeAspect="1" noChangeArrowheads="1"/>
            </p:cNvSpPr>
            <p:nvPr/>
          </p:nvSpPr>
          <p:spPr bwMode="auto">
            <a:xfrm>
              <a:off x="0" y="0"/>
              <a:ext cx="2176" cy="2176"/>
            </a:xfrm>
            <a:prstGeom prst="ellipse">
              <a:avLst/>
            </a:prstGeom>
            <a:noFill/>
            <a:ln w="25400">
              <a:solidFill>
                <a:srgbClr val="808080"/>
              </a:solidFill>
              <a:round/>
              <a:headEnd/>
              <a:tailEnd/>
            </a:ln>
            <a:effectLst/>
          </p:spPr>
          <p:txBody>
            <a:bodyPr wrap="none" anchor="ctr"/>
            <a:lstStyle/>
            <a:p>
              <a:endParaRPr lang="zh-CN" altLang="en-US"/>
            </a:p>
          </p:txBody>
        </p:sp>
      </p:grpSp>
      <p:sp>
        <p:nvSpPr>
          <p:cNvPr id="511015" name="Rectangle 39"/>
          <p:cNvSpPr>
            <a:spLocks noChangeArrowheads="1"/>
          </p:cNvSpPr>
          <p:nvPr/>
        </p:nvSpPr>
        <p:spPr bwMode="auto">
          <a:xfrm>
            <a:off x="1258888" y="333375"/>
            <a:ext cx="7416800" cy="936625"/>
          </a:xfrm>
          <a:prstGeom prst="rect">
            <a:avLst/>
          </a:prstGeom>
          <a:noFill/>
          <a:ln w="9525">
            <a:noFill/>
            <a:miter lim="800000"/>
            <a:headEnd/>
            <a:tailEnd/>
          </a:ln>
          <a:effectLst/>
        </p:spPr>
        <p:txBody>
          <a:bodyPr anchor="ctr"/>
          <a:lstStyle/>
          <a:p>
            <a:pPr algn="ctr" eaLnBrk="0" hangingPunct="0"/>
            <a:r>
              <a:rPr lang="zh-CN" altLang="en-US" sz="4400">
                <a:latin typeface="Calibri" pitchFamily="34" charset="0"/>
              </a:rPr>
              <a:t>万里路</a:t>
            </a:r>
            <a:r>
              <a:rPr lang="en-US" altLang="zh-CN" sz="4400" baseline="30000">
                <a:latin typeface="Calibri" pitchFamily="34" charset="0"/>
              </a:rPr>
              <a:t>®</a:t>
            </a:r>
            <a:r>
              <a:rPr lang="zh-CN" altLang="en-US" sz="4400">
                <a:latin typeface="Calibri" pitchFamily="34" charset="0"/>
              </a:rPr>
              <a:t>睿视</a:t>
            </a:r>
            <a:r>
              <a:rPr lang="en-US" altLang="zh-CN" sz="4400" baseline="30000">
                <a:latin typeface="Calibri" pitchFamily="34" charset="0"/>
              </a:rPr>
              <a:t>TM</a:t>
            </a:r>
            <a:r>
              <a:rPr lang="zh-CN" altLang="en-US" sz="3600">
                <a:latin typeface="Calibri" pitchFamily="34" charset="0"/>
              </a:rPr>
              <a:t>全新版</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ChangeArrowheads="1"/>
          </p:cNvSpPr>
          <p:nvPr/>
        </p:nvSpPr>
        <p:spPr bwMode="auto">
          <a:xfrm>
            <a:off x="5795963" y="5589588"/>
            <a:ext cx="2682875" cy="304800"/>
          </a:xfrm>
          <a:prstGeom prst="rect">
            <a:avLst/>
          </a:prstGeom>
          <a:noFill/>
          <a:ln w="9525">
            <a:noFill/>
            <a:miter lim="800000"/>
            <a:headEnd/>
            <a:tailEnd/>
          </a:ln>
          <a:effectLst/>
        </p:spPr>
        <p:txBody>
          <a:bodyPr>
            <a:spAutoFit/>
          </a:bodyPr>
          <a:lstStyle/>
          <a:p>
            <a:pPr algn="ctr" eaLnBrk="0" hangingPunct="0">
              <a:spcBef>
                <a:spcPct val="50000"/>
              </a:spcBef>
            </a:pPr>
            <a:r>
              <a:rPr lang="zh-CN" altLang="en-US" sz="2000" b="1">
                <a:solidFill>
                  <a:schemeClr val="bg2"/>
                </a:solidFill>
                <a:latin typeface="Calibri" pitchFamily="34" charset="0"/>
              </a:rPr>
              <a:t>任何光照条件，维持相同的性能</a:t>
            </a:r>
          </a:p>
        </p:txBody>
      </p:sp>
      <p:sp>
        <p:nvSpPr>
          <p:cNvPr id="513027" name="Rectangle 3"/>
          <p:cNvSpPr>
            <a:spLocks noChangeArrowheads="1"/>
          </p:cNvSpPr>
          <p:nvPr/>
        </p:nvSpPr>
        <p:spPr bwMode="auto">
          <a:xfrm>
            <a:off x="7596188" y="981075"/>
            <a:ext cx="1368425" cy="215900"/>
          </a:xfrm>
          <a:prstGeom prst="rect">
            <a:avLst/>
          </a:prstGeom>
          <a:noFill/>
          <a:ln w="9525">
            <a:solidFill>
              <a:schemeClr val="bg1"/>
            </a:solidFill>
            <a:miter lim="800000"/>
            <a:headEnd/>
            <a:tailEnd/>
          </a:ln>
          <a:effectLst/>
        </p:spPr>
        <p:txBody>
          <a:bodyPr wrap="none" anchor="ctr"/>
          <a:lstStyle/>
          <a:p>
            <a:pPr algn="ctr"/>
            <a:r>
              <a:rPr lang="fr-FR" altLang="en-US" sz="1000">
                <a:ea typeface="宋体" pitchFamily="2" charset="-122"/>
              </a:rPr>
              <a:t>Power : -4.00 Add 2.00</a:t>
            </a:r>
          </a:p>
        </p:txBody>
      </p:sp>
      <p:sp>
        <p:nvSpPr>
          <p:cNvPr id="513028" name="Text Box 4"/>
          <p:cNvSpPr txBox="1">
            <a:spLocks noChangeArrowheads="1"/>
          </p:cNvSpPr>
          <p:nvPr/>
        </p:nvSpPr>
        <p:spPr bwMode="auto">
          <a:xfrm>
            <a:off x="5508625" y="1557338"/>
            <a:ext cx="2635250" cy="457200"/>
          </a:xfrm>
          <a:prstGeom prst="rect">
            <a:avLst/>
          </a:prstGeom>
          <a:noFill/>
          <a:ln w="9525">
            <a:noFill/>
            <a:miter lim="800000"/>
            <a:headEnd/>
            <a:tailEnd/>
          </a:ln>
          <a:effectLst/>
        </p:spPr>
        <p:txBody>
          <a:bodyPr wrap="none">
            <a:spAutoFit/>
          </a:bodyPr>
          <a:lstStyle/>
          <a:p>
            <a:pPr algn="ctr"/>
            <a:r>
              <a:rPr lang="zh-CN" altLang="en-US" sz="2400" b="1">
                <a:effectLst>
                  <a:outerShdw blurRad="38100" dist="38100" dir="2700000" algn="tl">
                    <a:srgbClr val="C0C0C0"/>
                  </a:outerShdw>
                </a:effectLst>
                <a:latin typeface="Verdana" pitchFamily="34" charset="0"/>
              </a:rPr>
              <a:t>万里路睿视全新版</a:t>
            </a:r>
            <a:endParaRPr lang="fr-FR" altLang="en-US" sz="2400" b="1">
              <a:effectLst>
                <a:outerShdw blurRad="38100" dist="38100" dir="2700000" algn="tl">
                  <a:srgbClr val="C0C0C0"/>
                </a:outerShdw>
              </a:effectLst>
              <a:latin typeface="Verdana" pitchFamily="34" charset="0"/>
              <a:ea typeface="MS PGothic" pitchFamily="34" charset="-128"/>
            </a:endParaRPr>
          </a:p>
        </p:txBody>
      </p:sp>
      <p:sp>
        <p:nvSpPr>
          <p:cNvPr id="513029" name="Text Box 5"/>
          <p:cNvSpPr txBox="1">
            <a:spLocks noChangeArrowheads="1"/>
          </p:cNvSpPr>
          <p:nvPr/>
        </p:nvSpPr>
        <p:spPr bwMode="auto">
          <a:xfrm>
            <a:off x="2195513" y="1557338"/>
            <a:ext cx="1716087" cy="457200"/>
          </a:xfrm>
          <a:prstGeom prst="rect">
            <a:avLst/>
          </a:prstGeom>
          <a:noFill/>
          <a:ln w="9525">
            <a:noFill/>
            <a:miter lim="800000"/>
            <a:headEnd/>
            <a:tailEnd/>
          </a:ln>
          <a:effectLst/>
        </p:spPr>
        <p:txBody>
          <a:bodyPr wrap="none">
            <a:spAutoFit/>
          </a:bodyPr>
          <a:lstStyle/>
          <a:p>
            <a:pPr algn="ctr"/>
            <a:r>
              <a:rPr lang="zh-CN" altLang="en-US" sz="2400" b="1">
                <a:effectLst>
                  <a:outerShdw blurRad="38100" dist="38100" dir="2700000" algn="tl">
                    <a:srgbClr val="C0C0C0"/>
                  </a:outerShdw>
                </a:effectLst>
                <a:latin typeface="Verdana" pitchFamily="34" charset="0"/>
              </a:rPr>
              <a:t>万里路睿视</a:t>
            </a:r>
          </a:p>
        </p:txBody>
      </p:sp>
      <p:sp>
        <p:nvSpPr>
          <p:cNvPr id="513030" name="Text Box 6"/>
          <p:cNvSpPr txBox="1">
            <a:spLocks noChangeArrowheads="1"/>
          </p:cNvSpPr>
          <p:nvPr/>
        </p:nvSpPr>
        <p:spPr bwMode="auto">
          <a:xfrm>
            <a:off x="7435850" y="620713"/>
            <a:ext cx="1708150" cy="396875"/>
          </a:xfrm>
          <a:prstGeom prst="rect">
            <a:avLst/>
          </a:prstGeom>
          <a:noFill/>
          <a:ln w="9525">
            <a:noFill/>
            <a:miter lim="800000"/>
            <a:headEnd/>
            <a:tailEnd/>
          </a:ln>
          <a:effectLst/>
        </p:spPr>
        <p:txBody>
          <a:bodyPr wrap="none">
            <a:spAutoFit/>
          </a:bodyPr>
          <a:lstStyle/>
          <a:p>
            <a:pPr algn="ctr"/>
            <a:r>
              <a:rPr lang="zh-CN" altLang="en-US" sz="2000">
                <a:solidFill>
                  <a:srgbClr val="3333FF"/>
                </a:solidFill>
                <a:latin typeface="Verdana" pitchFamily="34" charset="0"/>
              </a:rPr>
              <a:t>普通光照条件</a:t>
            </a:r>
          </a:p>
        </p:txBody>
      </p:sp>
      <p:sp>
        <p:nvSpPr>
          <p:cNvPr id="513031" name="Text Box 7"/>
          <p:cNvSpPr txBox="1">
            <a:spLocks noChangeArrowheads="1"/>
          </p:cNvSpPr>
          <p:nvPr/>
        </p:nvSpPr>
        <p:spPr bwMode="auto">
          <a:xfrm>
            <a:off x="1403350" y="6035675"/>
            <a:ext cx="3846513" cy="822325"/>
          </a:xfrm>
          <a:prstGeom prst="rect">
            <a:avLst/>
          </a:prstGeom>
          <a:noFill/>
          <a:ln w="9525">
            <a:noFill/>
            <a:miter lim="800000"/>
            <a:headEnd/>
            <a:tailEnd/>
          </a:ln>
          <a:effectLst/>
        </p:spPr>
        <p:txBody>
          <a:bodyPr wrap="none">
            <a:spAutoFit/>
          </a:bodyPr>
          <a:lstStyle/>
          <a:p>
            <a:r>
              <a:rPr lang="en-US" altLang="zh-CN" sz="1200" b="1">
                <a:solidFill>
                  <a:srgbClr val="3333FF"/>
                </a:solidFill>
                <a:latin typeface="Verdana" pitchFamily="34" charset="0"/>
              </a:rPr>
              <a:t>Pupil Diameters :</a:t>
            </a:r>
          </a:p>
          <a:p>
            <a:r>
              <a:rPr lang="en-US" altLang="zh-CN" sz="1200" b="1">
                <a:solidFill>
                  <a:srgbClr val="3333FF"/>
                </a:solidFill>
                <a:latin typeface="Verdana" pitchFamily="34" charset="0"/>
              </a:rPr>
              <a:t>- FV : 6mm	Point FV (FC+4mm)</a:t>
            </a:r>
          </a:p>
          <a:p>
            <a:r>
              <a:rPr lang="en-US" altLang="zh-CN" sz="1200" b="1">
                <a:solidFill>
                  <a:srgbClr val="3333FF"/>
                </a:solidFill>
                <a:latin typeface="Verdana" pitchFamily="34" charset="0"/>
              </a:rPr>
              <a:t>- IV : 5mm	Point IV ( FC-12mm)</a:t>
            </a:r>
          </a:p>
          <a:p>
            <a:r>
              <a:rPr lang="en-US" altLang="zh-CN" sz="1200" b="1">
                <a:solidFill>
                  <a:srgbClr val="3333FF"/>
                </a:solidFill>
                <a:latin typeface="Verdana" pitchFamily="34" charset="0"/>
              </a:rPr>
              <a:t>- NV : 4mm	Point NV (FC -18mm)</a:t>
            </a:r>
          </a:p>
        </p:txBody>
      </p:sp>
      <p:grpSp>
        <p:nvGrpSpPr>
          <p:cNvPr id="2" name="Group 8"/>
          <p:cNvGrpSpPr>
            <a:grpSpLocks/>
          </p:cNvGrpSpPr>
          <p:nvPr/>
        </p:nvGrpSpPr>
        <p:grpSpPr bwMode="auto">
          <a:xfrm>
            <a:off x="4067175" y="4652963"/>
            <a:ext cx="2016125" cy="1657350"/>
            <a:chOff x="0" y="0"/>
            <a:chExt cx="1270" cy="1044"/>
          </a:xfrm>
        </p:grpSpPr>
        <p:grpSp>
          <p:nvGrpSpPr>
            <p:cNvPr id="3" name="Group 9"/>
            <p:cNvGrpSpPr>
              <a:grpSpLocks noChangeAspect="1"/>
            </p:cNvGrpSpPr>
            <p:nvPr/>
          </p:nvGrpSpPr>
          <p:grpSpPr bwMode="auto">
            <a:xfrm>
              <a:off x="522" y="0"/>
              <a:ext cx="227" cy="861"/>
              <a:chOff x="0" y="0"/>
              <a:chExt cx="318" cy="1043"/>
            </a:xfrm>
          </p:grpSpPr>
          <p:graphicFrame>
            <p:nvGraphicFramePr>
              <p:cNvPr id="513034" name="Object 10"/>
              <p:cNvGraphicFramePr>
                <a:graphicFrameLocks noChangeAspect="1"/>
              </p:cNvGraphicFramePr>
              <p:nvPr/>
            </p:nvGraphicFramePr>
            <p:xfrm>
              <a:off x="0" y="45"/>
              <a:ext cx="129" cy="950"/>
            </p:xfrm>
            <a:graphic>
              <a:graphicData uri="http://schemas.openxmlformats.org/presentationml/2006/ole">
                <p:oleObj spid="_x0000_s237570" r:id="rId4" imgW="409632" imgH="3019048" progId="PBrush">
                  <p:embed/>
                </p:oleObj>
              </a:graphicData>
            </a:graphic>
          </p:graphicFrame>
          <p:pic>
            <p:nvPicPr>
              <p:cNvPr id="513035" name="Picture 11"/>
              <p:cNvPicPr>
                <a:picLocks noChangeAspect="1" noChangeArrowheads="1"/>
              </p:cNvPicPr>
              <p:nvPr/>
            </p:nvPicPr>
            <p:blipFill>
              <a:blip r:embed="rId5" cstate="print"/>
              <a:srcRect/>
              <a:stretch>
                <a:fillRect/>
              </a:stretch>
            </p:blipFill>
            <p:spPr bwMode="auto">
              <a:xfrm>
                <a:off x="136" y="430"/>
                <a:ext cx="182" cy="180"/>
              </a:xfrm>
              <a:prstGeom prst="rect">
                <a:avLst/>
              </a:prstGeom>
              <a:noFill/>
              <a:ln w="9525">
                <a:noFill/>
                <a:miter lim="800000"/>
                <a:headEnd/>
                <a:tailEnd/>
              </a:ln>
              <a:effectLst/>
            </p:spPr>
          </p:pic>
          <p:pic>
            <p:nvPicPr>
              <p:cNvPr id="513036" name="Picture 12"/>
              <p:cNvPicPr>
                <a:picLocks noChangeAspect="1" noChangeArrowheads="1"/>
              </p:cNvPicPr>
              <p:nvPr/>
            </p:nvPicPr>
            <p:blipFill>
              <a:blip r:embed="rId6" cstate="print"/>
              <a:srcRect/>
              <a:stretch>
                <a:fillRect/>
              </a:stretch>
            </p:blipFill>
            <p:spPr bwMode="auto">
              <a:xfrm>
                <a:off x="136" y="862"/>
                <a:ext cx="154" cy="181"/>
              </a:xfrm>
              <a:prstGeom prst="rect">
                <a:avLst/>
              </a:prstGeom>
              <a:noFill/>
              <a:ln w="9525">
                <a:noFill/>
                <a:miter lim="800000"/>
                <a:headEnd/>
                <a:tailEnd/>
              </a:ln>
              <a:effectLst/>
            </p:spPr>
          </p:pic>
          <p:pic>
            <p:nvPicPr>
              <p:cNvPr id="513037" name="Picture 13"/>
              <p:cNvPicPr>
                <a:picLocks noChangeAspect="1" noChangeArrowheads="1"/>
              </p:cNvPicPr>
              <p:nvPr/>
            </p:nvPicPr>
            <p:blipFill>
              <a:blip r:embed="rId6" cstate="print"/>
              <a:srcRect/>
              <a:stretch>
                <a:fillRect/>
              </a:stretch>
            </p:blipFill>
            <p:spPr bwMode="auto">
              <a:xfrm>
                <a:off x="136" y="0"/>
                <a:ext cx="154" cy="181"/>
              </a:xfrm>
              <a:prstGeom prst="rect">
                <a:avLst/>
              </a:prstGeom>
              <a:noFill/>
              <a:ln w="9525">
                <a:noFill/>
                <a:miter lim="800000"/>
                <a:headEnd/>
                <a:tailEnd/>
              </a:ln>
              <a:effectLst/>
            </p:spPr>
          </p:pic>
        </p:grpSp>
        <p:sp>
          <p:nvSpPr>
            <p:cNvPr id="513038" name="Text Box 14"/>
            <p:cNvSpPr txBox="1">
              <a:spLocks noChangeArrowheads="1"/>
            </p:cNvSpPr>
            <p:nvPr/>
          </p:nvSpPr>
          <p:spPr bwMode="auto">
            <a:xfrm>
              <a:off x="0" y="871"/>
              <a:ext cx="1270" cy="173"/>
            </a:xfrm>
            <a:prstGeom prst="rect">
              <a:avLst/>
            </a:prstGeom>
            <a:noFill/>
            <a:ln w="9525">
              <a:noFill/>
              <a:miter lim="800000"/>
              <a:headEnd/>
              <a:tailEnd/>
            </a:ln>
            <a:effectLst/>
          </p:spPr>
          <p:txBody>
            <a:bodyPr>
              <a:spAutoFit/>
            </a:bodyPr>
            <a:lstStyle/>
            <a:p>
              <a:pPr algn="ctr">
                <a:spcBef>
                  <a:spcPct val="50000"/>
                </a:spcBef>
              </a:pPr>
              <a:r>
                <a:rPr lang="zh-CN" altLang="en-US" sz="1200">
                  <a:solidFill>
                    <a:srgbClr val="462300"/>
                  </a:solidFill>
                  <a:latin typeface="Verdana" pitchFamily="34" charset="0"/>
                </a:rPr>
                <a:t>像差等级</a:t>
              </a:r>
            </a:p>
          </p:txBody>
        </p:sp>
      </p:grpSp>
      <p:grpSp>
        <p:nvGrpSpPr>
          <p:cNvPr id="4" name="Group 15"/>
          <p:cNvGrpSpPr>
            <a:grpSpLocks noChangeAspect="1"/>
          </p:cNvGrpSpPr>
          <p:nvPr/>
        </p:nvGrpSpPr>
        <p:grpSpPr bwMode="auto">
          <a:xfrm>
            <a:off x="5292725" y="2060575"/>
            <a:ext cx="3454400" cy="3454400"/>
            <a:chOff x="0" y="0"/>
            <a:chExt cx="2176" cy="2176"/>
          </a:xfrm>
        </p:grpSpPr>
        <p:sp>
          <p:nvSpPr>
            <p:cNvPr id="513040" name="Oval 16"/>
            <p:cNvSpPr>
              <a:spLocks noChangeAspect="1" noChangeArrowheads="1"/>
            </p:cNvSpPr>
            <p:nvPr/>
          </p:nvSpPr>
          <p:spPr bwMode="auto">
            <a:xfrm>
              <a:off x="0" y="0"/>
              <a:ext cx="2176" cy="2176"/>
            </a:xfrm>
            <a:prstGeom prst="ellipse">
              <a:avLst/>
            </a:prstGeom>
            <a:solidFill>
              <a:srgbClr val="7055F5"/>
            </a:solidFill>
            <a:ln w="9525">
              <a:solidFill>
                <a:srgbClr val="E0E0E0"/>
              </a:solidFill>
              <a:round/>
              <a:headEnd/>
              <a:tailEnd/>
            </a:ln>
            <a:effectLst/>
          </p:spPr>
          <p:txBody>
            <a:bodyPr wrap="none" anchor="ctr"/>
            <a:lstStyle/>
            <a:p>
              <a:endParaRPr lang="zh-CN" altLang="en-US"/>
            </a:p>
          </p:txBody>
        </p:sp>
        <p:grpSp>
          <p:nvGrpSpPr>
            <p:cNvPr id="5" name="Group 17"/>
            <p:cNvGrpSpPr>
              <a:grpSpLocks noChangeAspect="1"/>
            </p:cNvGrpSpPr>
            <p:nvPr/>
          </p:nvGrpSpPr>
          <p:grpSpPr bwMode="auto">
            <a:xfrm>
              <a:off x="296" y="452"/>
              <a:ext cx="1584" cy="1422"/>
              <a:chOff x="0" y="0"/>
              <a:chExt cx="1584" cy="1422"/>
            </a:xfrm>
          </p:grpSpPr>
          <p:pic>
            <p:nvPicPr>
              <p:cNvPr id="513042" name="Picture 18"/>
              <p:cNvPicPr>
                <a:picLocks noChangeAspect="1" noChangeArrowheads="1"/>
              </p:cNvPicPr>
              <p:nvPr/>
            </p:nvPicPr>
            <p:blipFill>
              <a:blip r:embed="rId7" cstate="print"/>
              <a:srcRect/>
              <a:stretch>
                <a:fillRect/>
              </a:stretch>
            </p:blipFill>
            <p:spPr bwMode="auto">
              <a:xfrm>
                <a:off x="0" y="0"/>
                <a:ext cx="576" cy="432"/>
              </a:xfrm>
              <a:prstGeom prst="rect">
                <a:avLst/>
              </a:prstGeom>
              <a:noFill/>
              <a:ln w="9525">
                <a:noFill/>
                <a:miter lim="800000"/>
                <a:headEnd/>
                <a:tailEnd/>
              </a:ln>
              <a:effectLst/>
            </p:spPr>
          </p:pic>
          <p:pic>
            <p:nvPicPr>
              <p:cNvPr id="513043" name="Picture 19"/>
              <p:cNvPicPr>
                <a:picLocks noChangeAspect="1" noChangeArrowheads="1"/>
              </p:cNvPicPr>
              <p:nvPr/>
            </p:nvPicPr>
            <p:blipFill>
              <a:blip r:embed="rId8" cstate="print"/>
              <a:srcRect/>
              <a:stretch>
                <a:fillRect/>
              </a:stretch>
            </p:blipFill>
            <p:spPr bwMode="auto">
              <a:xfrm>
                <a:off x="498" y="0"/>
                <a:ext cx="582" cy="432"/>
              </a:xfrm>
              <a:prstGeom prst="rect">
                <a:avLst/>
              </a:prstGeom>
              <a:noFill/>
              <a:ln w="9525">
                <a:noFill/>
                <a:miter lim="800000"/>
                <a:headEnd/>
                <a:tailEnd/>
              </a:ln>
              <a:effectLst/>
            </p:spPr>
          </p:pic>
          <p:pic>
            <p:nvPicPr>
              <p:cNvPr id="513044" name="Picture 20"/>
              <p:cNvPicPr>
                <a:picLocks noChangeAspect="1" noChangeArrowheads="1"/>
              </p:cNvPicPr>
              <p:nvPr/>
            </p:nvPicPr>
            <p:blipFill>
              <a:blip r:embed="rId9" cstate="print"/>
              <a:srcRect/>
              <a:stretch>
                <a:fillRect/>
              </a:stretch>
            </p:blipFill>
            <p:spPr bwMode="auto">
              <a:xfrm>
                <a:off x="1002" y="0"/>
                <a:ext cx="582" cy="432"/>
              </a:xfrm>
              <a:prstGeom prst="rect">
                <a:avLst/>
              </a:prstGeom>
              <a:noFill/>
              <a:ln w="9525">
                <a:noFill/>
                <a:miter lim="800000"/>
                <a:headEnd/>
                <a:tailEnd/>
              </a:ln>
              <a:effectLst/>
            </p:spPr>
          </p:pic>
          <p:pic>
            <p:nvPicPr>
              <p:cNvPr id="513045" name="Picture 21"/>
              <p:cNvPicPr>
                <a:picLocks noChangeAspect="1" noChangeArrowheads="1"/>
              </p:cNvPicPr>
              <p:nvPr/>
            </p:nvPicPr>
            <p:blipFill>
              <a:blip r:embed="rId10" cstate="print"/>
              <a:srcRect/>
              <a:stretch>
                <a:fillRect/>
              </a:stretch>
            </p:blipFill>
            <p:spPr bwMode="auto">
              <a:xfrm>
                <a:off x="130" y="604"/>
                <a:ext cx="480" cy="360"/>
              </a:xfrm>
              <a:prstGeom prst="rect">
                <a:avLst/>
              </a:prstGeom>
              <a:noFill/>
              <a:ln w="9525">
                <a:noFill/>
                <a:miter lim="800000"/>
                <a:headEnd/>
                <a:tailEnd/>
              </a:ln>
              <a:effectLst/>
            </p:spPr>
          </p:pic>
          <p:pic>
            <p:nvPicPr>
              <p:cNvPr id="513046" name="Picture 22"/>
              <p:cNvPicPr>
                <a:picLocks noChangeAspect="1" noChangeArrowheads="1"/>
              </p:cNvPicPr>
              <p:nvPr/>
            </p:nvPicPr>
            <p:blipFill>
              <a:blip r:embed="rId11" cstate="print"/>
              <a:srcRect/>
              <a:stretch>
                <a:fillRect/>
              </a:stretch>
            </p:blipFill>
            <p:spPr bwMode="auto">
              <a:xfrm>
                <a:off x="552" y="604"/>
                <a:ext cx="480" cy="360"/>
              </a:xfrm>
              <a:prstGeom prst="rect">
                <a:avLst/>
              </a:prstGeom>
              <a:noFill/>
              <a:ln w="9525">
                <a:noFill/>
                <a:miter lim="800000"/>
                <a:headEnd/>
                <a:tailEnd/>
              </a:ln>
              <a:effectLst/>
            </p:spPr>
          </p:pic>
          <p:pic>
            <p:nvPicPr>
              <p:cNvPr id="513047" name="Picture 23"/>
              <p:cNvPicPr>
                <a:picLocks noChangeAspect="1" noChangeArrowheads="1"/>
              </p:cNvPicPr>
              <p:nvPr/>
            </p:nvPicPr>
            <p:blipFill>
              <a:blip r:embed="rId12" cstate="print"/>
              <a:srcRect/>
              <a:stretch>
                <a:fillRect/>
              </a:stretch>
            </p:blipFill>
            <p:spPr bwMode="auto">
              <a:xfrm>
                <a:off x="974" y="604"/>
                <a:ext cx="480" cy="360"/>
              </a:xfrm>
              <a:prstGeom prst="rect">
                <a:avLst/>
              </a:prstGeom>
              <a:noFill/>
              <a:ln w="9525">
                <a:noFill/>
                <a:miter lim="800000"/>
                <a:headEnd/>
                <a:tailEnd/>
              </a:ln>
              <a:effectLst/>
            </p:spPr>
          </p:pic>
          <p:pic>
            <p:nvPicPr>
              <p:cNvPr id="513048" name="Picture 24"/>
              <p:cNvPicPr>
                <a:picLocks noChangeAspect="1" noChangeArrowheads="1"/>
              </p:cNvPicPr>
              <p:nvPr/>
            </p:nvPicPr>
            <p:blipFill>
              <a:blip r:embed="rId13" cstate="print"/>
              <a:srcRect/>
              <a:stretch>
                <a:fillRect/>
              </a:stretch>
            </p:blipFill>
            <p:spPr bwMode="auto">
              <a:xfrm>
                <a:off x="276" y="1134"/>
                <a:ext cx="390" cy="288"/>
              </a:xfrm>
              <a:prstGeom prst="rect">
                <a:avLst/>
              </a:prstGeom>
              <a:noFill/>
              <a:ln w="9525">
                <a:noFill/>
                <a:miter lim="800000"/>
                <a:headEnd/>
                <a:tailEnd/>
              </a:ln>
              <a:effectLst/>
            </p:spPr>
          </p:pic>
          <p:pic>
            <p:nvPicPr>
              <p:cNvPr id="513049" name="Picture 25"/>
              <p:cNvPicPr>
                <a:picLocks noChangeAspect="1" noChangeArrowheads="1"/>
              </p:cNvPicPr>
              <p:nvPr/>
            </p:nvPicPr>
            <p:blipFill>
              <a:blip r:embed="rId14" cstate="print"/>
              <a:srcRect/>
              <a:stretch>
                <a:fillRect/>
              </a:stretch>
            </p:blipFill>
            <p:spPr bwMode="auto">
              <a:xfrm>
                <a:off x="603" y="1134"/>
                <a:ext cx="384" cy="288"/>
              </a:xfrm>
              <a:prstGeom prst="rect">
                <a:avLst/>
              </a:prstGeom>
              <a:noFill/>
              <a:ln w="9525">
                <a:noFill/>
                <a:miter lim="800000"/>
                <a:headEnd/>
                <a:tailEnd/>
              </a:ln>
              <a:effectLst/>
            </p:spPr>
          </p:pic>
          <p:pic>
            <p:nvPicPr>
              <p:cNvPr id="513050" name="Picture 26"/>
              <p:cNvPicPr>
                <a:picLocks noChangeAspect="1" noChangeArrowheads="1"/>
              </p:cNvPicPr>
              <p:nvPr/>
            </p:nvPicPr>
            <p:blipFill>
              <a:blip r:embed="rId15" cstate="print"/>
              <a:srcRect/>
              <a:stretch>
                <a:fillRect/>
              </a:stretch>
            </p:blipFill>
            <p:spPr bwMode="auto">
              <a:xfrm>
                <a:off x="924" y="1134"/>
                <a:ext cx="384" cy="288"/>
              </a:xfrm>
              <a:prstGeom prst="rect">
                <a:avLst/>
              </a:prstGeom>
              <a:noFill/>
              <a:ln w="9525">
                <a:noFill/>
                <a:miter lim="800000"/>
                <a:headEnd/>
                <a:tailEnd/>
              </a:ln>
              <a:effectLst/>
            </p:spPr>
          </p:pic>
        </p:grpSp>
      </p:grpSp>
      <p:grpSp>
        <p:nvGrpSpPr>
          <p:cNvPr id="6" name="Group 27"/>
          <p:cNvGrpSpPr>
            <a:grpSpLocks noChangeAspect="1"/>
          </p:cNvGrpSpPr>
          <p:nvPr/>
        </p:nvGrpSpPr>
        <p:grpSpPr bwMode="auto">
          <a:xfrm>
            <a:off x="1403350" y="2060575"/>
            <a:ext cx="3454400" cy="3454400"/>
            <a:chOff x="0" y="0"/>
            <a:chExt cx="2176" cy="2176"/>
          </a:xfrm>
        </p:grpSpPr>
        <p:grpSp>
          <p:nvGrpSpPr>
            <p:cNvPr id="7" name="Group 28"/>
            <p:cNvGrpSpPr>
              <a:grpSpLocks noChangeAspect="1"/>
            </p:cNvGrpSpPr>
            <p:nvPr/>
          </p:nvGrpSpPr>
          <p:grpSpPr bwMode="auto">
            <a:xfrm>
              <a:off x="289" y="452"/>
              <a:ext cx="1580" cy="1423"/>
              <a:chOff x="0" y="0"/>
              <a:chExt cx="1580" cy="1423"/>
            </a:xfrm>
          </p:grpSpPr>
          <p:pic>
            <p:nvPicPr>
              <p:cNvPr id="513053" name="Picture 29" descr="AO_Physio_-4_Add2"/>
              <p:cNvPicPr>
                <a:picLocks noChangeAspect="1" noChangeArrowheads="1"/>
              </p:cNvPicPr>
              <p:nvPr/>
            </p:nvPicPr>
            <p:blipFill>
              <a:blip r:embed="rId16" cstate="print"/>
              <a:srcRect/>
              <a:stretch>
                <a:fillRect/>
              </a:stretch>
            </p:blipFill>
            <p:spPr bwMode="auto">
              <a:xfrm>
                <a:off x="0" y="0"/>
                <a:ext cx="578" cy="434"/>
              </a:xfrm>
              <a:prstGeom prst="rect">
                <a:avLst/>
              </a:prstGeom>
              <a:noFill/>
              <a:ln w="9525">
                <a:noFill/>
                <a:miter lim="800000"/>
                <a:headEnd/>
                <a:tailEnd/>
              </a:ln>
            </p:spPr>
          </p:pic>
          <p:pic>
            <p:nvPicPr>
              <p:cNvPr id="513054" name="Picture 30" descr="AO_Physio_-4_Add2"/>
              <p:cNvPicPr>
                <a:picLocks noChangeAspect="1" noChangeArrowheads="1"/>
              </p:cNvPicPr>
              <p:nvPr/>
            </p:nvPicPr>
            <p:blipFill>
              <a:blip r:embed="rId17" cstate="print"/>
              <a:srcRect/>
              <a:stretch>
                <a:fillRect/>
              </a:stretch>
            </p:blipFill>
            <p:spPr bwMode="auto">
              <a:xfrm>
                <a:off x="502" y="0"/>
                <a:ext cx="577" cy="433"/>
              </a:xfrm>
              <a:prstGeom prst="rect">
                <a:avLst/>
              </a:prstGeom>
              <a:noFill/>
              <a:ln w="9525">
                <a:noFill/>
                <a:miter lim="800000"/>
                <a:headEnd/>
                <a:tailEnd/>
              </a:ln>
            </p:spPr>
          </p:pic>
          <p:pic>
            <p:nvPicPr>
              <p:cNvPr id="513055" name="Picture 31" descr="AO_Physio_-4_Add2"/>
              <p:cNvPicPr>
                <a:picLocks noChangeAspect="1" noChangeArrowheads="1"/>
              </p:cNvPicPr>
              <p:nvPr/>
            </p:nvPicPr>
            <p:blipFill>
              <a:blip r:embed="rId18" cstate="print"/>
              <a:srcRect/>
              <a:stretch>
                <a:fillRect/>
              </a:stretch>
            </p:blipFill>
            <p:spPr bwMode="auto">
              <a:xfrm>
                <a:off x="1002" y="0"/>
                <a:ext cx="578" cy="433"/>
              </a:xfrm>
              <a:prstGeom prst="rect">
                <a:avLst/>
              </a:prstGeom>
              <a:noFill/>
              <a:ln w="9525">
                <a:noFill/>
                <a:miter lim="800000"/>
                <a:headEnd/>
                <a:tailEnd/>
              </a:ln>
            </p:spPr>
          </p:pic>
          <p:pic>
            <p:nvPicPr>
              <p:cNvPr id="513056" name="Picture 32" descr="AO_Physio_-4_Add2"/>
              <p:cNvPicPr>
                <a:picLocks noChangeAspect="1" noChangeArrowheads="1"/>
              </p:cNvPicPr>
              <p:nvPr/>
            </p:nvPicPr>
            <p:blipFill>
              <a:blip r:embed="rId19" cstate="print"/>
              <a:srcRect/>
              <a:stretch>
                <a:fillRect/>
              </a:stretch>
            </p:blipFill>
            <p:spPr bwMode="auto">
              <a:xfrm>
                <a:off x="129" y="604"/>
                <a:ext cx="480" cy="360"/>
              </a:xfrm>
              <a:prstGeom prst="rect">
                <a:avLst/>
              </a:prstGeom>
              <a:noFill/>
              <a:ln w="9525">
                <a:noFill/>
                <a:miter lim="800000"/>
                <a:headEnd/>
                <a:tailEnd/>
              </a:ln>
            </p:spPr>
          </p:pic>
          <p:pic>
            <p:nvPicPr>
              <p:cNvPr id="513057" name="Picture 33" descr="AO_Physio_-4_Add2"/>
              <p:cNvPicPr>
                <a:picLocks noChangeAspect="1" noChangeArrowheads="1"/>
              </p:cNvPicPr>
              <p:nvPr/>
            </p:nvPicPr>
            <p:blipFill>
              <a:blip r:embed="rId20" cstate="print"/>
              <a:srcRect/>
              <a:stretch>
                <a:fillRect/>
              </a:stretch>
            </p:blipFill>
            <p:spPr bwMode="auto">
              <a:xfrm>
                <a:off x="551" y="604"/>
                <a:ext cx="481" cy="360"/>
              </a:xfrm>
              <a:prstGeom prst="rect">
                <a:avLst/>
              </a:prstGeom>
              <a:noFill/>
              <a:ln w="9525">
                <a:noFill/>
                <a:miter lim="800000"/>
                <a:headEnd/>
                <a:tailEnd/>
              </a:ln>
            </p:spPr>
          </p:pic>
          <p:pic>
            <p:nvPicPr>
              <p:cNvPr id="513058" name="Picture 34" descr="AO_Physio_-4_Add2"/>
              <p:cNvPicPr>
                <a:picLocks noChangeAspect="1" noChangeArrowheads="1"/>
              </p:cNvPicPr>
              <p:nvPr/>
            </p:nvPicPr>
            <p:blipFill>
              <a:blip r:embed="rId21" cstate="print"/>
              <a:srcRect/>
              <a:stretch>
                <a:fillRect/>
              </a:stretch>
            </p:blipFill>
            <p:spPr bwMode="auto">
              <a:xfrm>
                <a:off x="973" y="604"/>
                <a:ext cx="481" cy="360"/>
              </a:xfrm>
              <a:prstGeom prst="rect">
                <a:avLst/>
              </a:prstGeom>
              <a:noFill/>
              <a:ln w="9525">
                <a:noFill/>
                <a:miter lim="800000"/>
                <a:headEnd/>
                <a:tailEnd/>
              </a:ln>
            </p:spPr>
          </p:pic>
          <p:pic>
            <p:nvPicPr>
              <p:cNvPr id="513059" name="Picture 35" descr="AO_Physio_-4_Add2"/>
              <p:cNvPicPr>
                <a:picLocks noChangeAspect="1" noChangeArrowheads="1"/>
              </p:cNvPicPr>
              <p:nvPr/>
            </p:nvPicPr>
            <p:blipFill>
              <a:blip r:embed="rId22" cstate="print"/>
              <a:srcRect/>
              <a:stretch>
                <a:fillRect/>
              </a:stretch>
            </p:blipFill>
            <p:spPr bwMode="auto">
              <a:xfrm>
                <a:off x="274" y="1134"/>
                <a:ext cx="385" cy="289"/>
              </a:xfrm>
              <a:prstGeom prst="rect">
                <a:avLst/>
              </a:prstGeom>
              <a:noFill/>
              <a:ln w="9525">
                <a:noFill/>
                <a:miter lim="800000"/>
                <a:headEnd/>
                <a:tailEnd/>
              </a:ln>
            </p:spPr>
          </p:pic>
          <p:pic>
            <p:nvPicPr>
              <p:cNvPr id="513060" name="Picture 36" descr="AO_Physio_-4_Add2"/>
              <p:cNvPicPr>
                <a:picLocks noChangeAspect="1" noChangeArrowheads="1"/>
              </p:cNvPicPr>
              <p:nvPr/>
            </p:nvPicPr>
            <p:blipFill>
              <a:blip r:embed="rId23" cstate="print"/>
              <a:srcRect/>
              <a:stretch>
                <a:fillRect/>
              </a:stretch>
            </p:blipFill>
            <p:spPr bwMode="auto">
              <a:xfrm>
                <a:off x="599" y="1134"/>
                <a:ext cx="385" cy="289"/>
              </a:xfrm>
              <a:prstGeom prst="rect">
                <a:avLst/>
              </a:prstGeom>
              <a:noFill/>
              <a:ln w="9525">
                <a:noFill/>
                <a:miter lim="800000"/>
                <a:headEnd/>
                <a:tailEnd/>
              </a:ln>
            </p:spPr>
          </p:pic>
          <p:pic>
            <p:nvPicPr>
              <p:cNvPr id="513061" name="Picture 37" descr="AO_Physio_-4_Add2"/>
              <p:cNvPicPr>
                <a:picLocks noChangeAspect="1" noChangeArrowheads="1"/>
              </p:cNvPicPr>
              <p:nvPr/>
            </p:nvPicPr>
            <p:blipFill>
              <a:blip r:embed="rId24" cstate="print"/>
              <a:srcRect/>
              <a:stretch>
                <a:fillRect/>
              </a:stretch>
            </p:blipFill>
            <p:spPr bwMode="auto">
              <a:xfrm>
                <a:off x="923" y="1134"/>
                <a:ext cx="385" cy="289"/>
              </a:xfrm>
              <a:prstGeom prst="rect">
                <a:avLst/>
              </a:prstGeom>
              <a:noFill/>
              <a:ln w="9525">
                <a:noFill/>
                <a:miter lim="800000"/>
                <a:headEnd/>
                <a:tailEnd/>
              </a:ln>
            </p:spPr>
          </p:pic>
        </p:grpSp>
        <p:sp>
          <p:nvSpPr>
            <p:cNvPr id="513062" name="Oval 38"/>
            <p:cNvSpPr>
              <a:spLocks noChangeAspect="1" noChangeArrowheads="1"/>
            </p:cNvSpPr>
            <p:nvPr/>
          </p:nvSpPr>
          <p:spPr bwMode="auto">
            <a:xfrm>
              <a:off x="0" y="0"/>
              <a:ext cx="2176" cy="2176"/>
            </a:xfrm>
            <a:prstGeom prst="ellipse">
              <a:avLst/>
            </a:prstGeom>
            <a:noFill/>
            <a:ln w="25400">
              <a:solidFill>
                <a:srgbClr val="808080"/>
              </a:solidFill>
              <a:round/>
              <a:headEnd/>
              <a:tailEnd/>
            </a:ln>
            <a:effectLst/>
          </p:spPr>
          <p:txBody>
            <a:bodyPr wrap="none" anchor="ctr"/>
            <a:lstStyle/>
            <a:p>
              <a:endParaRPr lang="zh-CN" altLang="en-US"/>
            </a:p>
          </p:txBody>
        </p:sp>
      </p:grpSp>
      <p:sp>
        <p:nvSpPr>
          <p:cNvPr id="513063" name="Rectangle 39"/>
          <p:cNvSpPr>
            <a:spLocks noChangeArrowheads="1"/>
          </p:cNvSpPr>
          <p:nvPr/>
        </p:nvSpPr>
        <p:spPr bwMode="auto">
          <a:xfrm>
            <a:off x="1258888" y="333375"/>
            <a:ext cx="7416800" cy="936625"/>
          </a:xfrm>
          <a:prstGeom prst="rect">
            <a:avLst/>
          </a:prstGeom>
          <a:noFill/>
          <a:ln w="9525">
            <a:noFill/>
            <a:miter lim="800000"/>
            <a:headEnd/>
            <a:tailEnd/>
          </a:ln>
          <a:effectLst/>
        </p:spPr>
        <p:txBody>
          <a:bodyPr anchor="ctr"/>
          <a:lstStyle/>
          <a:p>
            <a:pPr algn="ctr" eaLnBrk="0" hangingPunct="0"/>
            <a:r>
              <a:rPr lang="zh-CN" altLang="en-US" sz="4400">
                <a:latin typeface="Calibri" pitchFamily="34" charset="0"/>
              </a:rPr>
              <a:t>万里路</a:t>
            </a:r>
            <a:r>
              <a:rPr lang="en-US" altLang="zh-CN" sz="4400" baseline="30000">
                <a:latin typeface="Calibri" pitchFamily="34" charset="0"/>
              </a:rPr>
              <a:t>®</a:t>
            </a:r>
            <a:r>
              <a:rPr lang="zh-CN" altLang="en-US" sz="4400">
                <a:latin typeface="Calibri" pitchFamily="34" charset="0"/>
              </a:rPr>
              <a:t>睿视</a:t>
            </a:r>
            <a:r>
              <a:rPr lang="en-US" altLang="zh-CN" sz="4400" baseline="30000">
                <a:latin typeface="Calibri" pitchFamily="34" charset="0"/>
              </a:rPr>
              <a:t>TM</a:t>
            </a:r>
            <a:r>
              <a:rPr lang="zh-CN" altLang="en-US" sz="3600">
                <a:latin typeface="Calibri" pitchFamily="34" charset="0"/>
              </a:rPr>
              <a:t>全新版</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p:cNvSpPr txBox="1">
            <a:spLocks noChangeArrowheads="1"/>
          </p:cNvSpPr>
          <p:nvPr/>
        </p:nvSpPr>
        <p:spPr bwMode="auto">
          <a:xfrm>
            <a:off x="7521575" y="692150"/>
            <a:ext cx="1462088" cy="396875"/>
          </a:xfrm>
          <a:prstGeom prst="rect">
            <a:avLst/>
          </a:prstGeom>
          <a:noFill/>
          <a:ln w="9525">
            <a:noFill/>
            <a:miter lim="800000"/>
            <a:headEnd/>
            <a:tailEnd/>
          </a:ln>
          <a:effectLst/>
        </p:spPr>
        <p:txBody>
          <a:bodyPr wrap="none">
            <a:spAutoFit/>
          </a:bodyPr>
          <a:lstStyle/>
          <a:p>
            <a:pPr algn="ctr"/>
            <a:r>
              <a:rPr lang="zh-CN" altLang="en-US" sz="2000" b="1">
                <a:solidFill>
                  <a:srgbClr val="3333FF"/>
                </a:solidFill>
                <a:latin typeface="Verdana" pitchFamily="34" charset="0"/>
              </a:rPr>
              <a:t>低光照条件</a:t>
            </a:r>
          </a:p>
        </p:txBody>
      </p:sp>
      <p:sp>
        <p:nvSpPr>
          <p:cNvPr id="515075" name="Rectangle 3"/>
          <p:cNvSpPr>
            <a:spLocks noChangeArrowheads="1"/>
          </p:cNvSpPr>
          <p:nvPr/>
        </p:nvSpPr>
        <p:spPr bwMode="auto">
          <a:xfrm>
            <a:off x="5940425" y="5589588"/>
            <a:ext cx="2808288" cy="581025"/>
          </a:xfrm>
          <a:prstGeom prst="rect">
            <a:avLst/>
          </a:prstGeom>
          <a:noFill/>
          <a:ln w="9525">
            <a:noFill/>
            <a:miter lim="800000"/>
            <a:headEnd/>
            <a:tailEnd/>
          </a:ln>
          <a:effectLst/>
        </p:spPr>
        <p:txBody>
          <a:bodyPr>
            <a:spAutoFit/>
          </a:bodyPr>
          <a:lstStyle/>
          <a:p>
            <a:pPr algn="ctr" eaLnBrk="0" hangingPunct="0">
              <a:spcBef>
                <a:spcPct val="50000"/>
              </a:spcBef>
            </a:pPr>
            <a:r>
              <a:rPr lang="zh-CN" altLang="en-US" sz="2000" b="1">
                <a:latin typeface="Calibri" pitchFamily="34" charset="0"/>
              </a:rPr>
              <a:t>任何光照条件，维持相同的性能</a:t>
            </a:r>
          </a:p>
        </p:txBody>
      </p:sp>
      <p:sp>
        <p:nvSpPr>
          <p:cNvPr id="515076" name="Rectangle 4"/>
          <p:cNvSpPr>
            <a:spLocks noChangeArrowheads="1"/>
          </p:cNvSpPr>
          <p:nvPr/>
        </p:nvSpPr>
        <p:spPr bwMode="auto">
          <a:xfrm>
            <a:off x="7524750" y="1052513"/>
            <a:ext cx="1368425" cy="215900"/>
          </a:xfrm>
          <a:prstGeom prst="rect">
            <a:avLst/>
          </a:prstGeom>
          <a:noFill/>
          <a:ln w="9525">
            <a:solidFill>
              <a:schemeClr val="bg1"/>
            </a:solidFill>
            <a:miter lim="800000"/>
            <a:headEnd/>
            <a:tailEnd/>
          </a:ln>
          <a:effectLst/>
        </p:spPr>
        <p:txBody>
          <a:bodyPr wrap="none" anchor="ctr"/>
          <a:lstStyle/>
          <a:p>
            <a:pPr algn="ctr"/>
            <a:r>
              <a:rPr lang="fr-FR" altLang="en-US" sz="1000">
                <a:ea typeface="宋体" pitchFamily="2" charset="-122"/>
              </a:rPr>
              <a:t>Power : -4.00 Add 2.00</a:t>
            </a:r>
          </a:p>
        </p:txBody>
      </p:sp>
      <p:grpSp>
        <p:nvGrpSpPr>
          <p:cNvPr id="2" name="Group 5"/>
          <p:cNvGrpSpPr>
            <a:grpSpLocks noChangeAspect="1"/>
          </p:cNvGrpSpPr>
          <p:nvPr/>
        </p:nvGrpSpPr>
        <p:grpSpPr bwMode="auto">
          <a:xfrm>
            <a:off x="5219700" y="2133600"/>
            <a:ext cx="3454400" cy="3454400"/>
            <a:chOff x="0" y="0"/>
            <a:chExt cx="2176" cy="2176"/>
          </a:xfrm>
        </p:grpSpPr>
        <p:sp>
          <p:nvSpPr>
            <p:cNvPr id="515078" name="Oval 6"/>
            <p:cNvSpPr>
              <a:spLocks noChangeAspect="1" noChangeArrowheads="1"/>
            </p:cNvSpPr>
            <p:nvPr/>
          </p:nvSpPr>
          <p:spPr bwMode="auto">
            <a:xfrm>
              <a:off x="0" y="0"/>
              <a:ext cx="2176" cy="2176"/>
            </a:xfrm>
            <a:prstGeom prst="ellipse">
              <a:avLst/>
            </a:prstGeom>
            <a:solidFill>
              <a:srgbClr val="7055F5"/>
            </a:solidFill>
            <a:ln w="9525">
              <a:solidFill>
                <a:srgbClr val="E0E0E0"/>
              </a:solidFill>
              <a:round/>
              <a:headEnd/>
              <a:tailEnd/>
            </a:ln>
            <a:effectLst/>
          </p:spPr>
          <p:txBody>
            <a:bodyPr wrap="none" anchor="ctr"/>
            <a:lstStyle/>
            <a:p>
              <a:endParaRPr lang="zh-CN" altLang="en-US"/>
            </a:p>
          </p:txBody>
        </p:sp>
        <p:grpSp>
          <p:nvGrpSpPr>
            <p:cNvPr id="3" name="Group 7"/>
            <p:cNvGrpSpPr>
              <a:grpSpLocks noChangeAspect="1"/>
            </p:cNvGrpSpPr>
            <p:nvPr/>
          </p:nvGrpSpPr>
          <p:grpSpPr bwMode="auto">
            <a:xfrm>
              <a:off x="290" y="452"/>
              <a:ext cx="1578" cy="1452"/>
              <a:chOff x="0" y="0"/>
              <a:chExt cx="1578" cy="1452"/>
            </a:xfrm>
          </p:grpSpPr>
          <p:pic>
            <p:nvPicPr>
              <p:cNvPr id="515080" name="Picture 8"/>
              <p:cNvPicPr>
                <a:picLocks noChangeAspect="1" noChangeArrowheads="1"/>
              </p:cNvPicPr>
              <p:nvPr/>
            </p:nvPicPr>
            <p:blipFill>
              <a:blip r:embed="rId4" cstate="print"/>
              <a:srcRect/>
              <a:stretch>
                <a:fillRect/>
              </a:stretch>
            </p:blipFill>
            <p:spPr bwMode="auto">
              <a:xfrm>
                <a:off x="0" y="0"/>
                <a:ext cx="576" cy="432"/>
              </a:xfrm>
              <a:prstGeom prst="rect">
                <a:avLst/>
              </a:prstGeom>
              <a:noFill/>
              <a:ln w="9525">
                <a:noFill/>
                <a:miter lim="800000"/>
                <a:headEnd/>
                <a:tailEnd/>
              </a:ln>
              <a:effectLst/>
            </p:spPr>
          </p:pic>
          <p:pic>
            <p:nvPicPr>
              <p:cNvPr id="515081" name="Picture 9"/>
              <p:cNvPicPr>
                <a:picLocks noChangeAspect="1" noChangeArrowheads="1"/>
              </p:cNvPicPr>
              <p:nvPr/>
            </p:nvPicPr>
            <p:blipFill>
              <a:blip r:embed="rId5" cstate="print"/>
              <a:srcRect/>
              <a:stretch>
                <a:fillRect/>
              </a:stretch>
            </p:blipFill>
            <p:spPr bwMode="auto">
              <a:xfrm>
                <a:off x="501" y="0"/>
                <a:ext cx="576" cy="432"/>
              </a:xfrm>
              <a:prstGeom prst="rect">
                <a:avLst/>
              </a:prstGeom>
              <a:noFill/>
              <a:ln w="9525">
                <a:noFill/>
                <a:miter lim="800000"/>
                <a:headEnd/>
                <a:tailEnd/>
              </a:ln>
              <a:effectLst/>
            </p:spPr>
          </p:pic>
          <p:pic>
            <p:nvPicPr>
              <p:cNvPr id="515082" name="Picture 10"/>
              <p:cNvPicPr>
                <a:picLocks noChangeAspect="1" noChangeArrowheads="1"/>
              </p:cNvPicPr>
              <p:nvPr/>
            </p:nvPicPr>
            <p:blipFill>
              <a:blip r:embed="rId6" cstate="print"/>
              <a:srcRect/>
              <a:stretch>
                <a:fillRect/>
              </a:stretch>
            </p:blipFill>
            <p:spPr bwMode="auto">
              <a:xfrm>
                <a:off x="1002" y="0"/>
                <a:ext cx="576" cy="432"/>
              </a:xfrm>
              <a:prstGeom prst="rect">
                <a:avLst/>
              </a:prstGeom>
              <a:noFill/>
              <a:ln w="9525">
                <a:noFill/>
                <a:miter lim="800000"/>
                <a:headEnd/>
                <a:tailEnd/>
              </a:ln>
              <a:effectLst/>
            </p:spPr>
          </p:pic>
          <p:pic>
            <p:nvPicPr>
              <p:cNvPr id="515083" name="Picture 11"/>
              <p:cNvPicPr>
                <a:picLocks noChangeAspect="1" noChangeArrowheads="1"/>
              </p:cNvPicPr>
              <p:nvPr/>
            </p:nvPicPr>
            <p:blipFill>
              <a:blip r:embed="rId7" cstate="print"/>
              <a:srcRect/>
              <a:stretch>
                <a:fillRect/>
              </a:stretch>
            </p:blipFill>
            <p:spPr bwMode="auto">
              <a:xfrm>
                <a:off x="123" y="604"/>
                <a:ext cx="504" cy="378"/>
              </a:xfrm>
              <a:prstGeom prst="rect">
                <a:avLst/>
              </a:prstGeom>
              <a:noFill/>
              <a:ln w="9525">
                <a:noFill/>
                <a:miter lim="800000"/>
                <a:headEnd/>
                <a:tailEnd/>
              </a:ln>
              <a:effectLst/>
            </p:spPr>
          </p:pic>
          <p:pic>
            <p:nvPicPr>
              <p:cNvPr id="515084" name="Picture 12"/>
              <p:cNvPicPr>
                <a:picLocks noChangeAspect="1" noChangeArrowheads="1"/>
              </p:cNvPicPr>
              <p:nvPr/>
            </p:nvPicPr>
            <p:blipFill>
              <a:blip r:embed="rId8" cstate="print"/>
              <a:srcRect/>
              <a:stretch>
                <a:fillRect/>
              </a:stretch>
            </p:blipFill>
            <p:spPr bwMode="auto">
              <a:xfrm>
                <a:off x="548" y="604"/>
                <a:ext cx="498" cy="378"/>
              </a:xfrm>
              <a:prstGeom prst="rect">
                <a:avLst/>
              </a:prstGeom>
              <a:noFill/>
              <a:ln w="9525">
                <a:noFill/>
                <a:miter lim="800000"/>
                <a:headEnd/>
                <a:tailEnd/>
              </a:ln>
              <a:effectLst/>
            </p:spPr>
          </p:pic>
          <p:pic>
            <p:nvPicPr>
              <p:cNvPr id="515085" name="Picture 13"/>
              <p:cNvPicPr>
                <a:picLocks noChangeAspect="1" noChangeArrowheads="1"/>
              </p:cNvPicPr>
              <p:nvPr/>
            </p:nvPicPr>
            <p:blipFill>
              <a:blip r:embed="rId9" cstate="print"/>
              <a:srcRect/>
              <a:stretch>
                <a:fillRect/>
              </a:stretch>
            </p:blipFill>
            <p:spPr bwMode="auto">
              <a:xfrm>
                <a:off x="966" y="604"/>
                <a:ext cx="504" cy="378"/>
              </a:xfrm>
              <a:prstGeom prst="rect">
                <a:avLst/>
              </a:prstGeom>
              <a:noFill/>
              <a:ln w="9525">
                <a:noFill/>
                <a:miter lim="800000"/>
                <a:headEnd/>
                <a:tailEnd/>
              </a:ln>
              <a:effectLst/>
            </p:spPr>
          </p:pic>
          <p:pic>
            <p:nvPicPr>
              <p:cNvPr id="515086" name="Picture 14"/>
              <p:cNvPicPr>
                <a:picLocks noChangeAspect="1" noChangeArrowheads="1"/>
              </p:cNvPicPr>
              <p:nvPr/>
            </p:nvPicPr>
            <p:blipFill>
              <a:blip r:embed="rId10" cstate="print"/>
              <a:srcRect/>
              <a:stretch>
                <a:fillRect/>
              </a:stretch>
            </p:blipFill>
            <p:spPr bwMode="auto">
              <a:xfrm>
                <a:off x="218" y="1134"/>
                <a:ext cx="426" cy="318"/>
              </a:xfrm>
              <a:prstGeom prst="rect">
                <a:avLst/>
              </a:prstGeom>
              <a:noFill/>
              <a:ln w="9525">
                <a:noFill/>
                <a:miter lim="800000"/>
                <a:headEnd/>
                <a:tailEnd/>
              </a:ln>
              <a:effectLst/>
            </p:spPr>
          </p:pic>
          <p:pic>
            <p:nvPicPr>
              <p:cNvPr id="515087" name="Picture 15"/>
              <p:cNvPicPr>
                <a:picLocks noChangeAspect="1" noChangeArrowheads="1"/>
              </p:cNvPicPr>
              <p:nvPr/>
            </p:nvPicPr>
            <p:blipFill>
              <a:blip r:embed="rId11" cstate="print"/>
              <a:srcRect/>
              <a:stretch>
                <a:fillRect/>
              </a:stretch>
            </p:blipFill>
            <p:spPr bwMode="auto">
              <a:xfrm>
                <a:off x="579" y="1134"/>
                <a:ext cx="426" cy="318"/>
              </a:xfrm>
              <a:prstGeom prst="rect">
                <a:avLst/>
              </a:prstGeom>
              <a:noFill/>
              <a:ln w="9525">
                <a:noFill/>
                <a:miter lim="800000"/>
                <a:headEnd/>
                <a:tailEnd/>
              </a:ln>
              <a:effectLst/>
            </p:spPr>
          </p:pic>
          <p:pic>
            <p:nvPicPr>
              <p:cNvPr id="515088" name="Picture 16"/>
              <p:cNvPicPr>
                <a:picLocks noChangeAspect="1" noChangeArrowheads="1"/>
              </p:cNvPicPr>
              <p:nvPr/>
            </p:nvPicPr>
            <p:blipFill>
              <a:blip r:embed="rId12" cstate="print"/>
              <a:srcRect/>
              <a:stretch>
                <a:fillRect/>
              </a:stretch>
            </p:blipFill>
            <p:spPr bwMode="auto">
              <a:xfrm>
                <a:off x="939" y="1134"/>
                <a:ext cx="420" cy="318"/>
              </a:xfrm>
              <a:prstGeom prst="rect">
                <a:avLst/>
              </a:prstGeom>
              <a:noFill/>
              <a:ln w="9525">
                <a:noFill/>
                <a:miter lim="800000"/>
                <a:headEnd/>
                <a:tailEnd/>
              </a:ln>
              <a:effectLst/>
            </p:spPr>
          </p:pic>
        </p:grpSp>
      </p:grpSp>
      <p:sp>
        <p:nvSpPr>
          <p:cNvPr id="515089" name="Text Box 17"/>
          <p:cNvSpPr txBox="1">
            <a:spLocks noChangeArrowheads="1"/>
          </p:cNvSpPr>
          <p:nvPr/>
        </p:nvSpPr>
        <p:spPr bwMode="auto">
          <a:xfrm>
            <a:off x="2195513" y="1557338"/>
            <a:ext cx="1716087" cy="457200"/>
          </a:xfrm>
          <a:prstGeom prst="rect">
            <a:avLst/>
          </a:prstGeom>
          <a:noFill/>
          <a:ln w="9525">
            <a:noFill/>
            <a:miter lim="800000"/>
            <a:headEnd/>
            <a:tailEnd/>
          </a:ln>
          <a:effectLst/>
        </p:spPr>
        <p:txBody>
          <a:bodyPr wrap="none">
            <a:spAutoFit/>
          </a:bodyPr>
          <a:lstStyle/>
          <a:p>
            <a:pPr algn="ctr"/>
            <a:r>
              <a:rPr lang="zh-CN" altLang="en-US" sz="2400" b="1">
                <a:effectLst>
                  <a:outerShdw blurRad="38100" dist="38100" dir="2700000" algn="tl">
                    <a:srgbClr val="C0C0C0"/>
                  </a:outerShdw>
                </a:effectLst>
                <a:latin typeface="Verdana" pitchFamily="34" charset="0"/>
              </a:rPr>
              <a:t>万里路睿视</a:t>
            </a:r>
            <a:endParaRPr lang="fr-FR" altLang="en-US" sz="2400" b="1" baseline="30000">
              <a:effectLst>
                <a:outerShdw blurRad="38100" dist="38100" dir="2700000" algn="tl">
                  <a:srgbClr val="C0C0C0"/>
                </a:outerShdw>
              </a:effectLst>
              <a:latin typeface="Verdana" pitchFamily="34" charset="0"/>
              <a:ea typeface="宋体" pitchFamily="2" charset="-122"/>
            </a:endParaRPr>
          </a:p>
        </p:txBody>
      </p:sp>
      <p:grpSp>
        <p:nvGrpSpPr>
          <p:cNvPr id="4" name="Group 18"/>
          <p:cNvGrpSpPr>
            <a:grpSpLocks noChangeAspect="1"/>
          </p:cNvGrpSpPr>
          <p:nvPr/>
        </p:nvGrpSpPr>
        <p:grpSpPr bwMode="auto">
          <a:xfrm>
            <a:off x="1403350" y="2205038"/>
            <a:ext cx="3454400" cy="3454400"/>
            <a:chOff x="0" y="0"/>
            <a:chExt cx="2176" cy="2176"/>
          </a:xfrm>
        </p:grpSpPr>
        <p:grpSp>
          <p:nvGrpSpPr>
            <p:cNvPr id="5" name="Group 19"/>
            <p:cNvGrpSpPr>
              <a:grpSpLocks noChangeAspect="1"/>
            </p:cNvGrpSpPr>
            <p:nvPr/>
          </p:nvGrpSpPr>
          <p:grpSpPr bwMode="auto">
            <a:xfrm>
              <a:off x="289" y="452"/>
              <a:ext cx="1471" cy="1451"/>
              <a:chOff x="0" y="0"/>
              <a:chExt cx="1471" cy="1451"/>
            </a:xfrm>
          </p:grpSpPr>
          <p:pic>
            <p:nvPicPr>
              <p:cNvPr id="515092" name="Picture 20" descr="AO_Physio_-4_Add2"/>
              <p:cNvPicPr>
                <a:picLocks noChangeAspect="1" noChangeArrowheads="1"/>
              </p:cNvPicPr>
              <p:nvPr/>
            </p:nvPicPr>
            <p:blipFill>
              <a:blip r:embed="rId13" cstate="print"/>
              <a:srcRect/>
              <a:stretch>
                <a:fillRect/>
              </a:stretch>
            </p:blipFill>
            <p:spPr bwMode="auto">
              <a:xfrm>
                <a:off x="0" y="0"/>
                <a:ext cx="468" cy="433"/>
              </a:xfrm>
              <a:prstGeom prst="rect">
                <a:avLst/>
              </a:prstGeom>
              <a:noFill/>
              <a:ln w="9525">
                <a:noFill/>
                <a:miter lim="800000"/>
                <a:headEnd/>
                <a:tailEnd/>
              </a:ln>
            </p:spPr>
          </p:pic>
          <p:pic>
            <p:nvPicPr>
              <p:cNvPr id="515093" name="Picture 21" descr="AO_Physio_-4_Add2"/>
              <p:cNvPicPr>
                <a:picLocks noChangeAspect="1" noChangeArrowheads="1"/>
              </p:cNvPicPr>
              <p:nvPr/>
            </p:nvPicPr>
            <p:blipFill>
              <a:blip r:embed="rId14" cstate="print"/>
              <a:srcRect/>
              <a:stretch>
                <a:fillRect/>
              </a:stretch>
            </p:blipFill>
            <p:spPr bwMode="auto">
              <a:xfrm>
                <a:off x="500" y="0"/>
                <a:ext cx="469" cy="433"/>
              </a:xfrm>
              <a:prstGeom prst="rect">
                <a:avLst/>
              </a:prstGeom>
              <a:noFill/>
              <a:ln w="9525">
                <a:noFill/>
                <a:miter lim="800000"/>
                <a:headEnd/>
                <a:tailEnd/>
              </a:ln>
            </p:spPr>
          </p:pic>
          <p:pic>
            <p:nvPicPr>
              <p:cNvPr id="515094" name="Picture 22" descr="AO_Physio_-4_Add2"/>
              <p:cNvPicPr>
                <a:picLocks noChangeAspect="1" noChangeArrowheads="1"/>
              </p:cNvPicPr>
              <p:nvPr/>
            </p:nvPicPr>
            <p:blipFill>
              <a:blip r:embed="rId15" cstate="print"/>
              <a:srcRect/>
              <a:stretch>
                <a:fillRect/>
              </a:stretch>
            </p:blipFill>
            <p:spPr bwMode="auto">
              <a:xfrm>
                <a:off x="1002" y="0"/>
                <a:ext cx="469" cy="433"/>
              </a:xfrm>
              <a:prstGeom prst="rect">
                <a:avLst/>
              </a:prstGeom>
              <a:noFill/>
              <a:ln w="9525">
                <a:noFill/>
                <a:miter lim="800000"/>
                <a:headEnd/>
                <a:tailEnd/>
              </a:ln>
            </p:spPr>
          </p:pic>
          <p:pic>
            <p:nvPicPr>
              <p:cNvPr id="515095" name="Picture 23" descr="AO_Physio_-4_Add2"/>
              <p:cNvPicPr>
                <a:picLocks noChangeAspect="1" noChangeArrowheads="1"/>
              </p:cNvPicPr>
              <p:nvPr/>
            </p:nvPicPr>
            <p:blipFill>
              <a:blip r:embed="rId16" cstate="print"/>
              <a:srcRect/>
              <a:stretch>
                <a:fillRect/>
              </a:stretch>
            </p:blipFill>
            <p:spPr bwMode="auto">
              <a:xfrm>
                <a:off x="123" y="604"/>
                <a:ext cx="506" cy="379"/>
              </a:xfrm>
              <a:prstGeom prst="rect">
                <a:avLst/>
              </a:prstGeom>
              <a:noFill/>
              <a:ln w="9525">
                <a:noFill/>
                <a:miter lim="800000"/>
                <a:headEnd/>
                <a:tailEnd/>
              </a:ln>
            </p:spPr>
          </p:pic>
          <p:pic>
            <p:nvPicPr>
              <p:cNvPr id="515096" name="Picture 24" descr="AO_Physio_-4_Add2"/>
              <p:cNvPicPr>
                <a:picLocks noChangeAspect="1" noChangeArrowheads="1"/>
              </p:cNvPicPr>
              <p:nvPr/>
            </p:nvPicPr>
            <p:blipFill>
              <a:blip r:embed="rId17" cstate="print"/>
              <a:srcRect/>
              <a:stretch>
                <a:fillRect/>
              </a:stretch>
            </p:blipFill>
            <p:spPr bwMode="auto">
              <a:xfrm>
                <a:off x="545" y="604"/>
                <a:ext cx="505" cy="379"/>
              </a:xfrm>
              <a:prstGeom prst="rect">
                <a:avLst/>
              </a:prstGeom>
              <a:noFill/>
              <a:ln w="9525">
                <a:noFill/>
                <a:miter lim="800000"/>
                <a:headEnd/>
                <a:tailEnd/>
              </a:ln>
            </p:spPr>
          </p:pic>
          <p:pic>
            <p:nvPicPr>
              <p:cNvPr id="515097" name="Picture 25" descr="AO_Physio_-4_Add2"/>
              <p:cNvPicPr>
                <a:picLocks noChangeAspect="1" noChangeArrowheads="1"/>
              </p:cNvPicPr>
              <p:nvPr/>
            </p:nvPicPr>
            <p:blipFill>
              <a:blip r:embed="rId18" cstate="print"/>
              <a:srcRect/>
              <a:stretch>
                <a:fillRect/>
              </a:stretch>
            </p:blipFill>
            <p:spPr bwMode="auto">
              <a:xfrm>
                <a:off x="966" y="604"/>
                <a:ext cx="505" cy="379"/>
              </a:xfrm>
              <a:prstGeom prst="rect">
                <a:avLst/>
              </a:prstGeom>
              <a:noFill/>
              <a:ln w="9525">
                <a:noFill/>
                <a:miter lim="800000"/>
                <a:headEnd/>
                <a:tailEnd/>
              </a:ln>
            </p:spPr>
          </p:pic>
          <p:pic>
            <p:nvPicPr>
              <p:cNvPr id="515098" name="Picture 26" descr="AO_Physio_-4_Add2"/>
              <p:cNvPicPr>
                <a:picLocks noChangeAspect="1" noChangeArrowheads="1"/>
              </p:cNvPicPr>
              <p:nvPr/>
            </p:nvPicPr>
            <p:blipFill>
              <a:blip r:embed="rId19" cstate="print"/>
              <a:srcRect/>
              <a:stretch>
                <a:fillRect/>
              </a:stretch>
            </p:blipFill>
            <p:spPr bwMode="auto">
              <a:xfrm>
                <a:off x="218" y="1134"/>
                <a:ext cx="422" cy="317"/>
              </a:xfrm>
              <a:prstGeom prst="rect">
                <a:avLst/>
              </a:prstGeom>
              <a:noFill/>
              <a:ln w="9525">
                <a:noFill/>
                <a:miter lim="800000"/>
                <a:headEnd/>
                <a:tailEnd/>
              </a:ln>
            </p:spPr>
          </p:pic>
          <p:pic>
            <p:nvPicPr>
              <p:cNvPr id="515099" name="Picture 27" descr="AO_Physio_-4_Add2"/>
              <p:cNvPicPr>
                <a:picLocks noChangeAspect="1" noChangeArrowheads="1"/>
              </p:cNvPicPr>
              <p:nvPr/>
            </p:nvPicPr>
            <p:blipFill>
              <a:blip r:embed="rId20" cstate="print"/>
              <a:srcRect/>
              <a:stretch>
                <a:fillRect/>
              </a:stretch>
            </p:blipFill>
            <p:spPr bwMode="auto">
              <a:xfrm>
                <a:off x="579" y="1134"/>
                <a:ext cx="422" cy="317"/>
              </a:xfrm>
              <a:prstGeom prst="rect">
                <a:avLst/>
              </a:prstGeom>
              <a:noFill/>
              <a:ln w="9525">
                <a:noFill/>
                <a:miter lim="800000"/>
                <a:headEnd/>
                <a:tailEnd/>
              </a:ln>
            </p:spPr>
          </p:pic>
          <p:pic>
            <p:nvPicPr>
              <p:cNvPr id="515100" name="Picture 28" descr="AO_Physio_-4_Add2"/>
              <p:cNvPicPr>
                <a:picLocks noChangeAspect="1" noChangeArrowheads="1"/>
              </p:cNvPicPr>
              <p:nvPr/>
            </p:nvPicPr>
            <p:blipFill>
              <a:blip r:embed="rId21" cstate="print"/>
              <a:srcRect/>
              <a:stretch>
                <a:fillRect/>
              </a:stretch>
            </p:blipFill>
            <p:spPr bwMode="auto">
              <a:xfrm>
                <a:off x="939" y="1134"/>
                <a:ext cx="423" cy="317"/>
              </a:xfrm>
              <a:prstGeom prst="rect">
                <a:avLst/>
              </a:prstGeom>
              <a:noFill/>
              <a:ln w="9525">
                <a:noFill/>
                <a:miter lim="800000"/>
                <a:headEnd/>
                <a:tailEnd/>
              </a:ln>
            </p:spPr>
          </p:pic>
        </p:grpSp>
        <p:sp>
          <p:nvSpPr>
            <p:cNvPr id="515101" name="Oval 29"/>
            <p:cNvSpPr>
              <a:spLocks noChangeAspect="1" noChangeArrowheads="1"/>
            </p:cNvSpPr>
            <p:nvPr/>
          </p:nvSpPr>
          <p:spPr bwMode="auto">
            <a:xfrm>
              <a:off x="0" y="0"/>
              <a:ext cx="2176" cy="2176"/>
            </a:xfrm>
            <a:prstGeom prst="ellipse">
              <a:avLst/>
            </a:prstGeom>
            <a:noFill/>
            <a:ln w="25400">
              <a:solidFill>
                <a:srgbClr val="808080"/>
              </a:solidFill>
              <a:round/>
              <a:headEnd/>
              <a:tailEnd/>
            </a:ln>
            <a:effectLst/>
          </p:spPr>
          <p:txBody>
            <a:bodyPr wrap="none" anchor="ctr"/>
            <a:lstStyle/>
            <a:p>
              <a:endParaRPr lang="zh-CN" altLang="en-US"/>
            </a:p>
          </p:txBody>
        </p:sp>
      </p:grpSp>
      <p:grpSp>
        <p:nvGrpSpPr>
          <p:cNvPr id="6" name="Group 30"/>
          <p:cNvGrpSpPr>
            <a:grpSpLocks/>
          </p:cNvGrpSpPr>
          <p:nvPr/>
        </p:nvGrpSpPr>
        <p:grpSpPr bwMode="auto">
          <a:xfrm>
            <a:off x="4067175" y="4508500"/>
            <a:ext cx="2016125" cy="1657350"/>
            <a:chOff x="0" y="0"/>
            <a:chExt cx="1270" cy="1044"/>
          </a:xfrm>
        </p:grpSpPr>
        <p:grpSp>
          <p:nvGrpSpPr>
            <p:cNvPr id="7" name="Group 31"/>
            <p:cNvGrpSpPr>
              <a:grpSpLocks noChangeAspect="1"/>
            </p:cNvGrpSpPr>
            <p:nvPr/>
          </p:nvGrpSpPr>
          <p:grpSpPr bwMode="auto">
            <a:xfrm>
              <a:off x="522" y="0"/>
              <a:ext cx="227" cy="861"/>
              <a:chOff x="0" y="0"/>
              <a:chExt cx="318" cy="1043"/>
            </a:xfrm>
          </p:grpSpPr>
          <p:graphicFrame>
            <p:nvGraphicFramePr>
              <p:cNvPr id="515104" name="Object 32"/>
              <p:cNvGraphicFramePr>
                <a:graphicFrameLocks noChangeAspect="1"/>
              </p:cNvGraphicFramePr>
              <p:nvPr/>
            </p:nvGraphicFramePr>
            <p:xfrm>
              <a:off x="0" y="45"/>
              <a:ext cx="129" cy="950"/>
            </p:xfrm>
            <a:graphic>
              <a:graphicData uri="http://schemas.openxmlformats.org/presentationml/2006/ole">
                <p:oleObj spid="_x0000_s238594" r:id="rId22" imgW="409632" imgH="3019048" progId="PBrush">
                  <p:embed/>
                </p:oleObj>
              </a:graphicData>
            </a:graphic>
          </p:graphicFrame>
          <p:pic>
            <p:nvPicPr>
              <p:cNvPr id="515105" name="Picture 33"/>
              <p:cNvPicPr>
                <a:picLocks noChangeAspect="1" noChangeArrowheads="1"/>
              </p:cNvPicPr>
              <p:nvPr/>
            </p:nvPicPr>
            <p:blipFill>
              <a:blip r:embed="rId23" cstate="print"/>
              <a:srcRect/>
              <a:stretch>
                <a:fillRect/>
              </a:stretch>
            </p:blipFill>
            <p:spPr bwMode="auto">
              <a:xfrm>
                <a:off x="136" y="430"/>
                <a:ext cx="182" cy="180"/>
              </a:xfrm>
              <a:prstGeom prst="rect">
                <a:avLst/>
              </a:prstGeom>
              <a:noFill/>
              <a:ln w="9525">
                <a:noFill/>
                <a:miter lim="800000"/>
                <a:headEnd/>
                <a:tailEnd/>
              </a:ln>
              <a:effectLst/>
            </p:spPr>
          </p:pic>
          <p:pic>
            <p:nvPicPr>
              <p:cNvPr id="515106" name="Picture 34"/>
              <p:cNvPicPr>
                <a:picLocks noChangeAspect="1" noChangeArrowheads="1"/>
              </p:cNvPicPr>
              <p:nvPr/>
            </p:nvPicPr>
            <p:blipFill>
              <a:blip r:embed="rId24" cstate="print"/>
              <a:srcRect/>
              <a:stretch>
                <a:fillRect/>
              </a:stretch>
            </p:blipFill>
            <p:spPr bwMode="auto">
              <a:xfrm>
                <a:off x="136" y="862"/>
                <a:ext cx="154" cy="181"/>
              </a:xfrm>
              <a:prstGeom prst="rect">
                <a:avLst/>
              </a:prstGeom>
              <a:noFill/>
              <a:ln w="9525">
                <a:noFill/>
                <a:miter lim="800000"/>
                <a:headEnd/>
                <a:tailEnd/>
              </a:ln>
              <a:effectLst/>
            </p:spPr>
          </p:pic>
          <p:pic>
            <p:nvPicPr>
              <p:cNvPr id="515107" name="Picture 35"/>
              <p:cNvPicPr>
                <a:picLocks noChangeAspect="1" noChangeArrowheads="1"/>
              </p:cNvPicPr>
              <p:nvPr/>
            </p:nvPicPr>
            <p:blipFill>
              <a:blip r:embed="rId24" cstate="print"/>
              <a:srcRect/>
              <a:stretch>
                <a:fillRect/>
              </a:stretch>
            </p:blipFill>
            <p:spPr bwMode="auto">
              <a:xfrm>
                <a:off x="136" y="0"/>
                <a:ext cx="154" cy="181"/>
              </a:xfrm>
              <a:prstGeom prst="rect">
                <a:avLst/>
              </a:prstGeom>
              <a:noFill/>
              <a:ln w="9525">
                <a:noFill/>
                <a:miter lim="800000"/>
                <a:headEnd/>
                <a:tailEnd/>
              </a:ln>
              <a:effectLst/>
            </p:spPr>
          </p:pic>
        </p:grpSp>
        <p:sp>
          <p:nvSpPr>
            <p:cNvPr id="515108" name="Text Box 36"/>
            <p:cNvSpPr txBox="1">
              <a:spLocks noChangeArrowheads="1"/>
            </p:cNvSpPr>
            <p:nvPr/>
          </p:nvSpPr>
          <p:spPr bwMode="auto">
            <a:xfrm>
              <a:off x="0" y="871"/>
              <a:ext cx="1270" cy="173"/>
            </a:xfrm>
            <a:prstGeom prst="rect">
              <a:avLst/>
            </a:prstGeom>
            <a:noFill/>
            <a:ln w="9525">
              <a:noFill/>
              <a:miter lim="800000"/>
              <a:headEnd/>
              <a:tailEnd/>
            </a:ln>
            <a:effectLst/>
          </p:spPr>
          <p:txBody>
            <a:bodyPr>
              <a:spAutoFit/>
            </a:bodyPr>
            <a:lstStyle/>
            <a:p>
              <a:pPr algn="ctr">
                <a:spcBef>
                  <a:spcPct val="50000"/>
                </a:spcBef>
              </a:pPr>
              <a:r>
                <a:rPr lang="zh-CN" altLang="en-US" sz="1200">
                  <a:solidFill>
                    <a:srgbClr val="462300"/>
                  </a:solidFill>
                  <a:latin typeface="Verdana" pitchFamily="34" charset="0"/>
                </a:rPr>
                <a:t>像差等级</a:t>
              </a:r>
            </a:p>
          </p:txBody>
        </p:sp>
      </p:grpSp>
      <p:sp>
        <p:nvSpPr>
          <p:cNvPr id="515109" name="Text Box 37"/>
          <p:cNvSpPr txBox="1">
            <a:spLocks noChangeArrowheads="1"/>
          </p:cNvSpPr>
          <p:nvPr/>
        </p:nvSpPr>
        <p:spPr bwMode="auto">
          <a:xfrm>
            <a:off x="1403350" y="6156325"/>
            <a:ext cx="2625725" cy="701675"/>
          </a:xfrm>
          <a:prstGeom prst="rect">
            <a:avLst/>
          </a:prstGeom>
          <a:noFill/>
          <a:ln w="9525">
            <a:noFill/>
            <a:miter lim="800000"/>
            <a:headEnd/>
            <a:tailEnd/>
          </a:ln>
          <a:effectLst/>
        </p:spPr>
        <p:txBody>
          <a:bodyPr wrap="none">
            <a:spAutoFit/>
          </a:bodyPr>
          <a:lstStyle/>
          <a:p>
            <a:r>
              <a:rPr lang="en-US" altLang="zh-CN" sz="1000" b="1">
                <a:solidFill>
                  <a:srgbClr val="3333FF"/>
                </a:solidFill>
                <a:latin typeface="Verdana" pitchFamily="34" charset="0"/>
              </a:rPr>
              <a:t>Pupil Diameters :</a:t>
            </a:r>
          </a:p>
          <a:p>
            <a:r>
              <a:rPr lang="en-US" altLang="zh-CN" sz="1000" b="1">
                <a:solidFill>
                  <a:srgbClr val="3333FF"/>
                </a:solidFill>
                <a:latin typeface="Verdana" pitchFamily="34" charset="0"/>
              </a:rPr>
              <a:t>- FV : 8mm	Point FV (FC+4mm)</a:t>
            </a:r>
          </a:p>
          <a:p>
            <a:r>
              <a:rPr lang="en-US" altLang="zh-CN" sz="1000" b="1">
                <a:solidFill>
                  <a:srgbClr val="3333FF"/>
                </a:solidFill>
                <a:latin typeface="Verdana" pitchFamily="34" charset="0"/>
              </a:rPr>
              <a:t>- IV : 7mm	Point IV ( FC-12mm)</a:t>
            </a:r>
          </a:p>
          <a:p>
            <a:r>
              <a:rPr lang="en-US" altLang="zh-CN" sz="1000" b="1">
                <a:solidFill>
                  <a:srgbClr val="3333FF"/>
                </a:solidFill>
                <a:latin typeface="Verdana" pitchFamily="34" charset="0"/>
              </a:rPr>
              <a:t>- NV :6mm	Point NV (FC -18mm)</a:t>
            </a:r>
          </a:p>
        </p:txBody>
      </p:sp>
      <p:sp>
        <p:nvSpPr>
          <p:cNvPr id="515110" name="Text Box 38"/>
          <p:cNvSpPr txBox="1">
            <a:spLocks noChangeArrowheads="1"/>
          </p:cNvSpPr>
          <p:nvPr/>
        </p:nvSpPr>
        <p:spPr bwMode="auto">
          <a:xfrm>
            <a:off x="5435600" y="1484313"/>
            <a:ext cx="2635250" cy="457200"/>
          </a:xfrm>
          <a:prstGeom prst="rect">
            <a:avLst/>
          </a:prstGeom>
          <a:noFill/>
          <a:ln w="9525">
            <a:noFill/>
            <a:miter lim="800000"/>
            <a:headEnd/>
            <a:tailEnd/>
          </a:ln>
          <a:effectLst/>
        </p:spPr>
        <p:txBody>
          <a:bodyPr wrap="none">
            <a:spAutoFit/>
          </a:bodyPr>
          <a:lstStyle/>
          <a:p>
            <a:pPr algn="ctr"/>
            <a:r>
              <a:rPr lang="zh-CN" altLang="en-US" sz="2400" b="1">
                <a:effectLst>
                  <a:outerShdw blurRad="38100" dist="38100" dir="2700000" algn="tl">
                    <a:srgbClr val="C0C0C0"/>
                  </a:outerShdw>
                </a:effectLst>
                <a:latin typeface="Verdana" pitchFamily="34" charset="0"/>
              </a:rPr>
              <a:t>万里路睿视全新版</a:t>
            </a:r>
            <a:endParaRPr lang="fr-FR" altLang="en-US" sz="2400" b="1">
              <a:effectLst>
                <a:outerShdw blurRad="38100" dist="38100" dir="2700000" algn="tl">
                  <a:srgbClr val="C0C0C0"/>
                </a:outerShdw>
              </a:effectLst>
              <a:latin typeface="Verdana" pitchFamily="34" charset="0"/>
              <a:ea typeface="MS PGothic" pitchFamily="34" charset="-128"/>
            </a:endParaRPr>
          </a:p>
        </p:txBody>
      </p:sp>
      <p:sp>
        <p:nvSpPr>
          <p:cNvPr id="515111" name="Rectangle 39"/>
          <p:cNvSpPr>
            <a:spLocks noChangeArrowheads="1"/>
          </p:cNvSpPr>
          <p:nvPr/>
        </p:nvSpPr>
        <p:spPr bwMode="auto">
          <a:xfrm>
            <a:off x="1258888" y="333375"/>
            <a:ext cx="7416800" cy="936625"/>
          </a:xfrm>
          <a:prstGeom prst="rect">
            <a:avLst/>
          </a:prstGeom>
          <a:noFill/>
          <a:ln w="9525">
            <a:noFill/>
            <a:miter lim="800000"/>
            <a:headEnd/>
            <a:tailEnd/>
          </a:ln>
          <a:effectLst/>
        </p:spPr>
        <p:txBody>
          <a:bodyPr anchor="ctr"/>
          <a:lstStyle/>
          <a:p>
            <a:pPr algn="ctr" eaLnBrk="0" hangingPunct="0"/>
            <a:r>
              <a:rPr lang="zh-CN" altLang="en-US" sz="4400">
                <a:latin typeface="Calibri" pitchFamily="34" charset="0"/>
              </a:rPr>
              <a:t>万里路</a:t>
            </a:r>
            <a:r>
              <a:rPr lang="en-US" altLang="zh-CN" sz="4400" baseline="30000">
                <a:latin typeface="Calibri" pitchFamily="34" charset="0"/>
              </a:rPr>
              <a:t>®</a:t>
            </a:r>
            <a:r>
              <a:rPr lang="zh-CN" altLang="en-US" sz="4400">
                <a:latin typeface="Calibri" pitchFamily="34" charset="0"/>
              </a:rPr>
              <a:t>睿视</a:t>
            </a:r>
            <a:r>
              <a:rPr lang="en-US" altLang="zh-CN" sz="4400" baseline="30000">
                <a:latin typeface="Calibri" pitchFamily="34" charset="0"/>
              </a:rPr>
              <a:t>TM</a:t>
            </a:r>
            <a:r>
              <a:rPr lang="zh-CN" altLang="en-US" sz="3600">
                <a:latin typeface="Calibri" pitchFamily="34" charset="0"/>
              </a:rPr>
              <a:t>全新版</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p:cNvSpPr>
          <p:nvPr>
            <p:ph type="title" idx="4294967295"/>
          </p:nvPr>
        </p:nvSpPr>
        <p:spPr>
          <a:xfrm>
            <a:off x="0" y="304800"/>
            <a:ext cx="8229600" cy="868363"/>
          </a:xfrm>
          <a:noFill/>
        </p:spPr>
        <p:txBody>
          <a:bodyPr/>
          <a:lstStyle/>
          <a:p>
            <a:r>
              <a:rPr lang="zh-CN" altLang="en-US" sz="4800" smtClean="0"/>
              <a:t>看</a:t>
            </a:r>
            <a:r>
              <a:rPr lang="zh-CN" altLang="en-US" smtClean="0"/>
              <a:t>远</a:t>
            </a:r>
            <a:r>
              <a:rPr lang="en-US" altLang="zh-CN" smtClean="0">
                <a:latin typeface="Arial Narrow"/>
              </a:rPr>
              <a:t>—</a:t>
            </a:r>
            <a:r>
              <a:rPr lang="zh-CN" altLang="en-US" smtClean="0"/>
              <a:t>视觉更清晰敏锐</a:t>
            </a:r>
          </a:p>
        </p:txBody>
      </p:sp>
      <p:pic>
        <p:nvPicPr>
          <p:cNvPr id="540675" name="Picture 3"/>
          <p:cNvPicPr>
            <a:picLocks noGrp="1" noChangeAspect="1" noChangeArrowheads="1"/>
          </p:cNvPicPr>
          <p:nvPr>
            <p:ph type="body" idx="4294967295"/>
          </p:nvPr>
        </p:nvPicPr>
        <p:blipFill>
          <a:blip r:embed="rId2" cstate="print"/>
          <a:srcRect/>
          <a:stretch>
            <a:fillRect/>
          </a:stretch>
        </p:blipFill>
        <p:spPr>
          <a:xfrm>
            <a:off x="762000" y="1371600"/>
            <a:ext cx="7410450" cy="4794250"/>
          </a:xfrm>
          <a:noFill/>
        </p:spPr>
      </p:pic>
      <p:pic>
        <p:nvPicPr>
          <p:cNvPr id="540676" name="Picture 4"/>
          <p:cNvPicPr>
            <a:picLocks noChangeAspect="1" noChangeArrowheads="1"/>
          </p:cNvPicPr>
          <p:nvPr/>
        </p:nvPicPr>
        <p:blipFill>
          <a:blip r:embed="rId3" cstate="print"/>
          <a:srcRect/>
          <a:stretch>
            <a:fillRect/>
          </a:stretch>
        </p:blipFill>
        <p:spPr bwMode="auto">
          <a:xfrm>
            <a:off x="755650" y="1196975"/>
            <a:ext cx="7467600" cy="4968875"/>
          </a:xfrm>
          <a:prstGeom prst="rect">
            <a:avLst/>
          </a:prstGeom>
          <a:noFill/>
          <a:ln w="9525" algn="ctr">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0676"/>
                                        </p:tgtEl>
                                        <p:attrNameLst>
                                          <p:attrName>style.visibility</p:attrName>
                                        </p:attrNameLst>
                                      </p:cBhvr>
                                      <p:to>
                                        <p:strVal val="visible"/>
                                      </p:to>
                                    </p:set>
                                    <p:animEffect transition="in" filter="blinds(horizontal)">
                                      <p:cBhvr>
                                        <p:cTn id="7" dur="2000"/>
                                        <p:tgtEl>
                                          <p:spTgt spid="540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088" y="1412875"/>
            <a:ext cx="6972300" cy="4686300"/>
            <a:chOff x="521" y="890"/>
            <a:chExt cx="4392" cy="2952"/>
          </a:xfrm>
        </p:grpSpPr>
        <p:pic>
          <p:nvPicPr>
            <p:cNvPr id="534531" name="Picture 3" descr="1"/>
            <p:cNvPicPr>
              <a:picLocks noChangeAspect="1" noChangeArrowheads="1"/>
            </p:cNvPicPr>
            <p:nvPr/>
          </p:nvPicPr>
          <p:blipFill>
            <a:blip r:embed="rId2" cstate="print"/>
            <a:srcRect t="17999" r="35728"/>
            <a:stretch>
              <a:fillRect/>
            </a:stretch>
          </p:blipFill>
          <p:spPr bwMode="auto">
            <a:xfrm>
              <a:off x="521" y="890"/>
              <a:ext cx="3085" cy="2952"/>
            </a:xfrm>
            <a:prstGeom prst="rect">
              <a:avLst/>
            </a:prstGeom>
            <a:noFill/>
          </p:spPr>
        </p:pic>
        <p:pic>
          <p:nvPicPr>
            <p:cNvPr id="534532" name="Picture 4" descr="1"/>
            <p:cNvPicPr>
              <a:picLocks noChangeAspect="1" noChangeArrowheads="1"/>
            </p:cNvPicPr>
            <p:nvPr/>
          </p:nvPicPr>
          <p:blipFill>
            <a:blip r:embed="rId2" cstate="print"/>
            <a:srcRect l="72771" t="17999"/>
            <a:stretch>
              <a:fillRect/>
            </a:stretch>
          </p:blipFill>
          <p:spPr bwMode="auto">
            <a:xfrm>
              <a:off x="3606" y="890"/>
              <a:ext cx="1307" cy="2952"/>
            </a:xfrm>
            <a:prstGeom prst="rect">
              <a:avLst/>
            </a:prstGeom>
            <a:noFill/>
          </p:spPr>
        </p:pic>
      </p:grpSp>
      <p:sp>
        <p:nvSpPr>
          <p:cNvPr id="534533" name="Rectangle 5"/>
          <p:cNvSpPr>
            <a:spLocks noGrp="1"/>
          </p:cNvSpPr>
          <p:nvPr>
            <p:ph type="title" idx="4294967295"/>
          </p:nvPr>
        </p:nvSpPr>
        <p:spPr>
          <a:xfrm>
            <a:off x="0" y="304800"/>
            <a:ext cx="8893175" cy="792163"/>
          </a:xfrm>
          <a:noFill/>
        </p:spPr>
        <p:txBody>
          <a:bodyPr anchor="t">
            <a:normAutofit fontScale="90000"/>
          </a:bodyPr>
          <a:lstStyle/>
          <a:p>
            <a:r>
              <a:rPr lang="zh-CN" altLang="en-US" sz="4800" b="1" smtClean="0"/>
              <a:t>看中</a:t>
            </a:r>
            <a:r>
              <a:rPr lang="en-US" altLang="zh-CN" smtClean="0">
                <a:latin typeface="Arial Narrow"/>
              </a:rPr>
              <a:t>—</a:t>
            </a:r>
            <a:r>
              <a:rPr lang="zh-CN" altLang="en-US" smtClean="0"/>
              <a:t>视野更宽，周边不适感更小</a:t>
            </a:r>
          </a:p>
        </p:txBody>
      </p:sp>
      <p:pic>
        <p:nvPicPr>
          <p:cNvPr id="534534" name="Picture 6" descr="u=2856146001,1161739687&amp;gp=0"/>
          <p:cNvPicPr>
            <a:picLocks noChangeAspect="1" noChangeArrowheads="1"/>
          </p:cNvPicPr>
          <p:nvPr/>
        </p:nvPicPr>
        <p:blipFill>
          <a:blip r:embed="rId3" cstate="print"/>
          <a:srcRect/>
          <a:stretch>
            <a:fillRect/>
          </a:stretch>
        </p:blipFill>
        <p:spPr bwMode="auto">
          <a:xfrm rot="-292283">
            <a:off x="2268538" y="3068638"/>
            <a:ext cx="3733800" cy="27432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32" fill="hold" nodeType="clickEffect">
                                  <p:stCondLst>
                                    <p:cond delay="0"/>
                                  </p:stCondLst>
                                  <p:childTnLst>
                                    <p:animEffect transition="out" filter="diamond(out)">
                                      <p:cBhvr>
                                        <p:cTn id="6" dur="2000"/>
                                        <p:tgtEl>
                                          <p:spTgt spid="534534"/>
                                        </p:tgtEl>
                                      </p:cBhvr>
                                    </p:animEffect>
                                    <p:set>
                                      <p:cBhvr>
                                        <p:cTn id="7" dur="1" fill="hold">
                                          <p:stCondLst>
                                            <p:cond delay="1999"/>
                                          </p:stCondLst>
                                        </p:cTn>
                                        <p:tgtEl>
                                          <p:spTgt spid="5345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54" name="Rectangle 30">
            <a:hlinkClick r:id="rId2" action="ppaction://hlinkpres?slideindex=1&amp;slidetitle="/>
          </p:cNvPr>
          <p:cNvSpPr>
            <a:spLocks noChangeArrowheads="1"/>
          </p:cNvSpPr>
          <p:nvPr/>
        </p:nvSpPr>
        <p:spPr bwMode="auto">
          <a:xfrm>
            <a:off x="152400" y="990600"/>
            <a:ext cx="8610600" cy="4419600"/>
          </a:xfrm>
          <a:prstGeom prst="rect">
            <a:avLst/>
          </a:prstGeom>
          <a:noFill/>
          <a:ln w="9525">
            <a:solidFill>
              <a:srgbClr val="808080"/>
            </a:solidFill>
            <a:miter lim="800000"/>
            <a:headEnd/>
            <a:tailEnd/>
          </a:ln>
          <a:effectLst/>
        </p:spPr>
        <p:txBody>
          <a:bodyPr wrap="none" anchor="ctr"/>
          <a:lstStyle/>
          <a:p>
            <a:endParaRPr lang="zh-CN" altLang="en-US"/>
          </a:p>
        </p:txBody>
      </p:sp>
      <p:sp>
        <p:nvSpPr>
          <p:cNvPr id="129026" name="Rectangle 2"/>
          <p:cNvSpPr>
            <a:spLocks noChangeArrowheads="1"/>
          </p:cNvSpPr>
          <p:nvPr/>
        </p:nvSpPr>
        <p:spPr bwMode="auto">
          <a:xfrm>
            <a:off x="1828800" y="23622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27" name="Rectangle 3"/>
          <p:cNvSpPr>
            <a:spLocks noChangeArrowheads="1"/>
          </p:cNvSpPr>
          <p:nvPr/>
        </p:nvSpPr>
        <p:spPr bwMode="auto">
          <a:xfrm>
            <a:off x="1828800" y="32004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29" name="Rectangle 5"/>
          <p:cNvSpPr>
            <a:spLocks noChangeArrowheads="1"/>
          </p:cNvSpPr>
          <p:nvPr/>
        </p:nvSpPr>
        <p:spPr bwMode="auto">
          <a:xfrm>
            <a:off x="2971800" y="2362200"/>
            <a:ext cx="12192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0" name="Rectangle 6"/>
          <p:cNvSpPr>
            <a:spLocks noChangeArrowheads="1"/>
          </p:cNvSpPr>
          <p:nvPr/>
        </p:nvSpPr>
        <p:spPr bwMode="auto">
          <a:xfrm>
            <a:off x="2971800" y="3200400"/>
            <a:ext cx="12192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2" name="Rectangle 8"/>
          <p:cNvSpPr>
            <a:spLocks noChangeArrowheads="1"/>
          </p:cNvSpPr>
          <p:nvPr/>
        </p:nvSpPr>
        <p:spPr bwMode="auto">
          <a:xfrm>
            <a:off x="4114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3" name="Rectangle 9"/>
          <p:cNvSpPr>
            <a:spLocks noChangeArrowheads="1"/>
          </p:cNvSpPr>
          <p:nvPr/>
        </p:nvSpPr>
        <p:spPr bwMode="auto">
          <a:xfrm>
            <a:off x="4114800" y="23622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4" name="Rectangle 10"/>
          <p:cNvSpPr>
            <a:spLocks noChangeArrowheads="1"/>
          </p:cNvSpPr>
          <p:nvPr/>
        </p:nvSpPr>
        <p:spPr bwMode="auto">
          <a:xfrm>
            <a:off x="4114800" y="32004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6" name="Rectangle 12"/>
          <p:cNvSpPr>
            <a:spLocks noChangeArrowheads="1"/>
          </p:cNvSpPr>
          <p:nvPr/>
        </p:nvSpPr>
        <p:spPr bwMode="auto">
          <a:xfrm>
            <a:off x="5257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7" name="Rectangle 13"/>
          <p:cNvSpPr>
            <a:spLocks noChangeArrowheads="1"/>
          </p:cNvSpPr>
          <p:nvPr/>
        </p:nvSpPr>
        <p:spPr bwMode="auto">
          <a:xfrm>
            <a:off x="5257800" y="23622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38" name="Rectangle 14"/>
          <p:cNvSpPr>
            <a:spLocks noChangeArrowheads="1"/>
          </p:cNvSpPr>
          <p:nvPr/>
        </p:nvSpPr>
        <p:spPr bwMode="auto">
          <a:xfrm>
            <a:off x="5257800" y="32004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40" name="Rectangle 16"/>
          <p:cNvSpPr>
            <a:spLocks noChangeArrowheads="1"/>
          </p:cNvSpPr>
          <p:nvPr/>
        </p:nvSpPr>
        <p:spPr bwMode="auto">
          <a:xfrm>
            <a:off x="6400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41" name="Rectangle 17"/>
          <p:cNvSpPr>
            <a:spLocks noChangeArrowheads="1"/>
          </p:cNvSpPr>
          <p:nvPr/>
        </p:nvSpPr>
        <p:spPr bwMode="auto">
          <a:xfrm>
            <a:off x="6400800" y="23622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42" name="Rectangle 18"/>
          <p:cNvSpPr>
            <a:spLocks noChangeArrowheads="1"/>
          </p:cNvSpPr>
          <p:nvPr/>
        </p:nvSpPr>
        <p:spPr bwMode="auto">
          <a:xfrm>
            <a:off x="6400800" y="32004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44" name="Rectangle 20"/>
          <p:cNvSpPr>
            <a:spLocks noChangeArrowheads="1"/>
          </p:cNvSpPr>
          <p:nvPr/>
        </p:nvSpPr>
        <p:spPr bwMode="auto">
          <a:xfrm>
            <a:off x="2971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45" name="Rectangle 21"/>
          <p:cNvSpPr>
            <a:spLocks noChangeArrowheads="1"/>
          </p:cNvSpPr>
          <p:nvPr/>
        </p:nvSpPr>
        <p:spPr bwMode="auto">
          <a:xfrm>
            <a:off x="1828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129057" name="Rectangle 33"/>
          <p:cNvSpPr>
            <a:spLocks noChangeArrowheads="1"/>
          </p:cNvSpPr>
          <p:nvPr/>
        </p:nvSpPr>
        <p:spPr bwMode="auto">
          <a:xfrm>
            <a:off x="2057400" y="1752600"/>
            <a:ext cx="476250" cy="366713"/>
          </a:xfrm>
          <a:prstGeom prst="rect">
            <a:avLst/>
          </a:prstGeom>
          <a:noFill/>
          <a:ln w="9525">
            <a:noFill/>
            <a:miter lim="800000"/>
            <a:headEnd/>
            <a:tailEnd/>
          </a:ln>
          <a:effectLst/>
        </p:spPr>
        <p:txBody>
          <a:bodyPr wrap="none">
            <a:spAutoFit/>
          </a:bodyPr>
          <a:lstStyle/>
          <a:p>
            <a:r>
              <a:rPr lang="en-US" altLang="zh-CN">
                <a:solidFill>
                  <a:schemeClr val="bg1"/>
                </a:solidFill>
                <a:latin typeface="微软雅黑" pitchFamily="34" charset="-122"/>
                <a:ea typeface="微软雅黑" pitchFamily="34" charset="-122"/>
              </a:rPr>
              <a:t>PC</a:t>
            </a:r>
          </a:p>
        </p:txBody>
      </p:sp>
      <p:sp>
        <p:nvSpPr>
          <p:cNvPr id="129058" name="Rectangle 34"/>
          <p:cNvSpPr>
            <a:spLocks noChangeArrowheads="1"/>
          </p:cNvSpPr>
          <p:nvPr/>
        </p:nvSpPr>
        <p:spPr bwMode="auto">
          <a:xfrm>
            <a:off x="3124200" y="1752600"/>
            <a:ext cx="869950" cy="366713"/>
          </a:xfrm>
          <a:prstGeom prst="rect">
            <a:avLst/>
          </a:prstGeom>
          <a:noFill/>
          <a:ln w="9525">
            <a:noFill/>
            <a:miter lim="800000"/>
            <a:headEnd/>
            <a:tailEnd/>
          </a:ln>
          <a:effectLst/>
        </p:spPr>
        <p:txBody>
          <a:bodyPr wrap="none">
            <a:spAutoFit/>
          </a:bodyPr>
          <a:lstStyle/>
          <a:p>
            <a:r>
              <a:rPr lang="zh-CN" altLang="en-US" dirty="0">
                <a:solidFill>
                  <a:schemeClr val="bg1"/>
                </a:solidFill>
                <a:latin typeface="微软雅黑" pitchFamily="34" charset="-122"/>
                <a:ea typeface="微软雅黑" pitchFamily="34" charset="-122"/>
              </a:rPr>
              <a:t>抗疲劳</a:t>
            </a:r>
            <a:endParaRPr lang="en-US" altLang="zh-CN" dirty="0">
              <a:solidFill>
                <a:schemeClr val="bg1"/>
              </a:solidFill>
              <a:latin typeface="微软雅黑" pitchFamily="34" charset="-122"/>
              <a:ea typeface="微软雅黑" pitchFamily="34" charset="-122"/>
            </a:endParaRPr>
          </a:p>
        </p:txBody>
      </p:sp>
      <p:sp>
        <p:nvSpPr>
          <p:cNvPr id="129059" name="Rectangle 35"/>
          <p:cNvSpPr>
            <a:spLocks noChangeArrowheads="1"/>
          </p:cNvSpPr>
          <p:nvPr/>
        </p:nvSpPr>
        <p:spPr bwMode="auto">
          <a:xfrm>
            <a:off x="4267200" y="1752600"/>
            <a:ext cx="869950" cy="366713"/>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偏光片</a:t>
            </a:r>
            <a:endParaRPr lang="en-US" altLang="zh-CN">
              <a:solidFill>
                <a:schemeClr val="bg1"/>
              </a:solidFill>
              <a:latin typeface="微软雅黑" pitchFamily="34" charset="-122"/>
              <a:ea typeface="微软雅黑" pitchFamily="34" charset="-122"/>
            </a:endParaRPr>
          </a:p>
        </p:txBody>
      </p:sp>
      <p:sp>
        <p:nvSpPr>
          <p:cNvPr id="129060" name="Rectangle 36"/>
          <p:cNvSpPr>
            <a:spLocks noChangeArrowheads="1"/>
          </p:cNvSpPr>
          <p:nvPr/>
        </p:nvSpPr>
        <p:spPr bwMode="auto">
          <a:xfrm>
            <a:off x="5410200" y="1752600"/>
            <a:ext cx="869950" cy="366713"/>
          </a:xfrm>
          <a:prstGeom prst="rect">
            <a:avLst/>
          </a:prstGeom>
          <a:noFill/>
          <a:ln w="9525">
            <a:noFill/>
            <a:miter lim="800000"/>
            <a:headEnd/>
            <a:tailEnd/>
          </a:ln>
          <a:effectLst/>
        </p:spPr>
        <p:txBody>
          <a:bodyPr wrap="none">
            <a:spAutoFit/>
          </a:bodyPr>
          <a:lstStyle/>
          <a:p>
            <a:r>
              <a:rPr lang="zh-CN" altLang="en-US" dirty="0">
                <a:solidFill>
                  <a:schemeClr val="bg1"/>
                </a:solidFill>
                <a:latin typeface="微软雅黑" pitchFamily="34" charset="-122"/>
                <a:ea typeface="微软雅黑" pitchFamily="34" charset="-122"/>
              </a:rPr>
              <a:t>变色片</a:t>
            </a:r>
            <a:endParaRPr lang="en-US" altLang="zh-CN" dirty="0">
              <a:solidFill>
                <a:schemeClr val="bg1"/>
              </a:solidFill>
              <a:latin typeface="微软雅黑" pitchFamily="34" charset="-122"/>
              <a:ea typeface="微软雅黑" pitchFamily="34" charset="-122"/>
            </a:endParaRPr>
          </a:p>
        </p:txBody>
      </p:sp>
      <p:sp>
        <p:nvSpPr>
          <p:cNvPr id="129062" name="Rectangle 38"/>
          <p:cNvSpPr>
            <a:spLocks noChangeArrowheads="1"/>
          </p:cNvSpPr>
          <p:nvPr/>
        </p:nvSpPr>
        <p:spPr bwMode="auto">
          <a:xfrm>
            <a:off x="228600" y="1524000"/>
            <a:ext cx="1600200" cy="838200"/>
          </a:xfrm>
          <a:prstGeom prst="rect">
            <a:avLst/>
          </a:prstGeom>
          <a:solidFill>
            <a:schemeClr val="accent2"/>
          </a:solidFill>
          <a:ln w="9525">
            <a:solidFill>
              <a:schemeClr val="bg1"/>
            </a:solidFill>
            <a:miter lim="800000"/>
            <a:headEnd/>
            <a:tailEnd/>
          </a:ln>
          <a:effectLst/>
        </p:spPr>
        <p:txBody>
          <a:bodyPr wrap="none" anchor="ctr"/>
          <a:lstStyle/>
          <a:p>
            <a:endParaRPr lang="zh-CN" altLang="en-US"/>
          </a:p>
        </p:txBody>
      </p:sp>
      <p:sp>
        <p:nvSpPr>
          <p:cNvPr id="129063" name="Rectangle 39"/>
          <p:cNvSpPr>
            <a:spLocks noChangeArrowheads="1"/>
          </p:cNvSpPr>
          <p:nvPr/>
        </p:nvSpPr>
        <p:spPr bwMode="auto">
          <a:xfrm>
            <a:off x="457200" y="1770063"/>
            <a:ext cx="1098550" cy="366712"/>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单光产品</a:t>
            </a:r>
            <a:endParaRPr lang="en-US" altLang="zh-CN">
              <a:solidFill>
                <a:schemeClr val="bg1"/>
              </a:solidFill>
              <a:latin typeface="微软雅黑" pitchFamily="34" charset="-122"/>
              <a:ea typeface="微软雅黑" pitchFamily="34" charset="-122"/>
            </a:endParaRPr>
          </a:p>
        </p:txBody>
      </p:sp>
      <p:sp>
        <p:nvSpPr>
          <p:cNvPr id="129064" name="Rectangle 40"/>
          <p:cNvSpPr>
            <a:spLocks noChangeArrowheads="1"/>
          </p:cNvSpPr>
          <p:nvPr/>
        </p:nvSpPr>
        <p:spPr bwMode="auto">
          <a:xfrm>
            <a:off x="228600" y="2362200"/>
            <a:ext cx="1600200" cy="838200"/>
          </a:xfrm>
          <a:prstGeom prst="rect">
            <a:avLst/>
          </a:prstGeom>
          <a:solidFill>
            <a:srgbClr val="333399"/>
          </a:solidFill>
          <a:ln w="9525">
            <a:solidFill>
              <a:schemeClr val="bg1"/>
            </a:solidFill>
            <a:miter lim="800000"/>
            <a:headEnd/>
            <a:tailEnd/>
          </a:ln>
          <a:effectLst/>
        </p:spPr>
        <p:txBody>
          <a:bodyPr wrap="none" anchor="ctr"/>
          <a:lstStyle/>
          <a:p>
            <a:endParaRPr lang="zh-CN" altLang="en-US"/>
          </a:p>
        </p:txBody>
      </p:sp>
      <p:sp>
        <p:nvSpPr>
          <p:cNvPr id="129065" name="Rectangle 41"/>
          <p:cNvSpPr>
            <a:spLocks noChangeArrowheads="1"/>
          </p:cNvSpPr>
          <p:nvPr/>
        </p:nvSpPr>
        <p:spPr bwMode="auto">
          <a:xfrm>
            <a:off x="457200" y="2608263"/>
            <a:ext cx="1098550" cy="366712"/>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核心技术</a:t>
            </a:r>
            <a:endParaRPr lang="en-US" altLang="zh-CN">
              <a:solidFill>
                <a:schemeClr val="bg1"/>
              </a:solidFill>
              <a:latin typeface="微软雅黑" pitchFamily="34" charset="-122"/>
              <a:ea typeface="微软雅黑" pitchFamily="34" charset="-122"/>
            </a:endParaRPr>
          </a:p>
        </p:txBody>
      </p:sp>
      <p:sp>
        <p:nvSpPr>
          <p:cNvPr id="129066" name="Rectangle 42"/>
          <p:cNvSpPr>
            <a:spLocks noChangeArrowheads="1"/>
          </p:cNvSpPr>
          <p:nvPr/>
        </p:nvSpPr>
        <p:spPr bwMode="auto">
          <a:xfrm>
            <a:off x="228600" y="3200400"/>
            <a:ext cx="1600200" cy="838200"/>
          </a:xfrm>
          <a:prstGeom prst="rect">
            <a:avLst/>
          </a:prstGeom>
          <a:solidFill>
            <a:srgbClr val="333399"/>
          </a:solidFill>
          <a:ln w="9525">
            <a:solidFill>
              <a:schemeClr val="bg1"/>
            </a:solidFill>
            <a:miter lim="800000"/>
            <a:headEnd/>
            <a:tailEnd/>
          </a:ln>
          <a:effectLst/>
        </p:spPr>
        <p:txBody>
          <a:bodyPr wrap="none" anchor="ctr"/>
          <a:lstStyle/>
          <a:p>
            <a:endParaRPr lang="zh-CN" altLang="en-US"/>
          </a:p>
        </p:txBody>
      </p:sp>
      <p:sp>
        <p:nvSpPr>
          <p:cNvPr id="129067" name="Rectangle 43"/>
          <p:cNvSpPr>
            <a:spLocks noChangeArrowheads="1"/>
          </p:cNvSpPr>
          <p:nvPr/>
        </p:nvSpPr>
        <p:spPr bwMode="auto">
          <a:xfrm>
            <a:off x="381000" y="3352800"/>
            <a:ext cx="1338828" cy="369332"/>
          </a:xfrm>
          <a:prstGeom prst="rect">
            <a:avLst/>
          </a:prstGeom>
          <a:noFill/>
          <a:ln w="9525">
            <a:noFill/>
            <a:miter lim="800000"/>
            <a:headEnd/>
            <a:tailEnd/>
          </a:ln>
          <a:effectLst/>
        </p:spPr>
        <p:txBody>
          <a:bodyPr wrap="none">
            <a:spAutoFit/>
          </a:bodyPr>
          <a:lstStyle/>
          <a:p>
            <a:r>
              <a:rPr lang="zh-CN" altLang="en-US" dirty="0" smtClean="0">
                <a:solidFill>
                  <a:schemeClr val="bg1"/>
                </a:solidFill>
                <a:latin typeface="微软雅黑" pitchFamily="34" charset="-122"/>
                <a:ea typeface="微软雅黑" pitchFamily="34" charset="-122"/>
              </a:rPr>
              <a:t>通用渐进</a:t>
            </a:r>
            <a:r>
              <a:rPr lang="zh-CN" altLang="en-US" dirty="0">
                <a:solidFill>
                  <a:schemeClr val="bg1"/>
                </a:solidFill>
                <a:latin typeface="微软雅黑" pitchFamily="34" charset="-122"/>
                <a:ea typeface="微软雅黑" pitchFamily="34" charset="-122"/>
              </a:rPr>
              <a:t>片</a:t>
            </a:r>
            <a:endParaRPr lang="en-US" altLang="zh-CN" dirty="0">
              <a:solidFill>
                <a:schemeClr val="bg1"/>
              </a:solidFill>
              <a:latin typeface="微软雅黑" pitchFamily="34" charset="-122"/>
              <a:ea typeface="微软雅黑" pitchFamily="34" charset="-122"/>
            </a:endParaRPr>
          </a:p>
        </p:txBody>
      </p:sp>
      <p:sp>
        <p:nvSpPr>
          <p:cNvPr id="129070" name="Rectangle 46"/>
          <p:cNvSpPr>
            <a:spLocks noChangeArrowheads="1"/>
          </p:cNvSpPr>
          <p:nvPr/>
        </p:nvSpPr>
        <p:spPr bwMode="auto">
          <a:xfrm>
            <a:off x="2057400" y="2590800"/>
            <a:ext cx="641350" cy="366713"/>
          </a:xfrm>
          <a:prstGeom prst="rect">
            <a:avLst/>
          </a:prstGeom>
          <a:noFill/>
          <a:ln w="9525">
            <a:noFill/>
            <a:miter lim="800000"/>
            <a:headEnd/>
            <a:tailEnd/>
          </a:ln>
          <a:effectLst/>
        </p:spPr>
        <p:txBody>
          <a:bodyPr wrap="none">
            <a:spAutoFit/>
          </a:bodyPr>
          <a:lstStyle/>
          <a:p>
            <a:r>
              <a:rPr lang="zh-CN" altLang="en-US" dirty="0">
                <a:solidFill>
                  <a:schemeClr val="bg1"/>
                </a:solidFill>
                <a:latin typeface="微软雅黑" pitchFamily="34" charset="-122"/>
                <a:ea typeface="微软雅黑" pitchFamily="34" charset="-122"/>
                <a:hlinkClick r:id="rId3" action="ppaction://hlinkfile"/>
              </a:rPr>
              <a:t>膜层</a:t>
            </a:r>
            <a:endParaRPr lang="zh-CN" altLang="en-US" dirty="0">
              <a:solidFill>
                <a:schemeClr val="bg1"/>
              </a:solidFill>
              <a:latin typeface="微软雅黑" pitchFamily="34" charset="-122"/>
              <a:ea typeface="微软雅黑" pitchFamily="34" charset="-122"/>
            </a:endParaRPr>
          </a:p>
        </p:txBody>
      </p:sp>
      <p:sp>
        <p:nvSpPr>
          <p:cNvPr id="129071" name="Rectangle 47"/>
          <p:cNvSpPr>
            <a:spLocks noChangeArrowheads="1"/>
          </p:cNvSpPr>
          <p:nvPr/>
        </p:nvSpPr>
        <p:spPr bwMode="auto">
          <a:xfrm>
            <a:off x="3225800" y="2590800"/>
            <a:ext cx="588963" cy="366713"/>
          </a:xfrm>
          <a:prstGeom prst="rect">
            <a:avLst/>
          </a:prstGeom>
          <a:noFill/>
          <a:ln w="9525">
            <a:noFill/>
            <a:miter lim="800000"/>
            <a:headEnd/>
            <a:tailEnd/>
          </a:ln>
          <a:effectLst/>
        </p:spPr>
        <p:txBody>
          <a:bodyPr wrap="none">
            <a:spAutoFit/>
          </a:bodyPr>
          <a:lstStyle/>
          <a:p>
            <a:r>
              <a:rPr lang="en-US" altLang="zh-CN" dirty="0">
                <a:solidFill>
                  <a:schemeClr val="bg1"/>
                </a:solidFill>
                <a:latin typeface="微软雅黑" pitchFamily="34" charset="-122"/>
                <a:ea typeface="微软雅黑" pitchFamily="34" charset="-122"/>
              </a:rPr>
              <a:t>360</a:t>
            </a:r>
            <a:endParaRPr lang="zh-CN" altLang="en-US" dirty="0">
              <a:solidFill>
                <a:schemeClr val="bg1"/>
              </a:solidFill>
              <a:latin typeface="微软雅黑" pitchFamily="34" charset="-122"/>
              <a:ea typeface="微软雅黑" pitchFamily="34" charset="-122"/>
            </a:endParaRPr>
          </a:p>
        </p:txBody>
      </p:sp>
      <p:sp>
        <p:nvSpPr>
          <p:cNvPr id="129072" name="Rectangle 48"/>
          <p:cNvSpPr>
            <a:spLocks noChangeArrowheads="1"/>
          </p:cNvSpPr>
          <p:nvPr/>
        </p:nvSpPr>
        <p:spPr bwMode="auto">
          <a:xfrm>
            <a:off x="4191000" y="2590800"/>
            <a:ext cx="1047750" cy="366713"/>
          </a:xfrm>
          <a:prstGeom prst="rect">
            <a:avLst/>
          </a:prstGeom>
          <a:noFill/>
          <a:ln w="9525">
            <a:noFill/>
            <a:miter lim="800000"/>
            <a:headEnd/>
            <a:tailEnd/>
          </a:ln>
          <a:effectLst/>
        </p:spPr>
        <p:txBody>
          <a:bodyPr wrap="none">
            <a:spAutoFit/>
          </a:bodyPr>
          <a:lstStyle/>
          <a:p>
            <a:r>
              <a:rPr lang="en-US" altLang="zh-CN">
                <a:solidFill>
                  <a:schemeClr val="bg1"/>
                </a:solidFill>
                <a:ea typeface="微软雅黑" pitchFamily="34" charset="-122"/>
              </a:rPr>
              <a:t>W.A.V.E</a:t>
            </a:r>
          </a:p>
        </p:txBody>
      </p:sp>
      <p:sp>
        <p:nvSpPr>
          <p:cNvPr id="129073" name="Rectangle 49"/>
          <p:cNvSpPr>
            <a:spLocks noChangeArrowheads="1"/>
          </p:cNvSpPr>
          <p:nvPr/>
        </p:nvSpPr>
        <p:spPr bwMode="auto">
          <a:xfrm>
            <a:off x="1981200" y="3429000"/>
            <a:ext cx="869950" cy="366713"/>
          </a:xfrm>
          <a:prstGeom prst="rect">
            <a:avLst/>
          </a:prstGeom>
          <a:noFill/>
          <a:ln w="9525">
            <a:noFill/>
            <a:miter lim="800000"/>
            <a:headEnd/>
            <a:tailEnd/>
          </a:ln>
          <a:effectLst/>
        </p:spPr>
        <p:txBody>
          <a:bodyPr wrap="none">
            <a:spAutoFit/>
          </a:bodyPr>
          <a:lstStyle/>
          <a:p>
            <a:r>
              <a:rPr lang="zh-CN" altLang="en-US" dirty="0">
                <a:solidFill>
                  <a:schemeClr val="bg1"/>
                </a:solidFill>
                <a:latin typeface="微软雅黑" pitchFamily="34" charset="-122"/>
                <a:ea typeface="微软雅黑" pitchFamily="34" charset="-122"/>
              </a:rPr>
              <a:t>好学生</a:t>
            </a:r>
          </a:p>
        </p:txBody>
      </p:sp>
      <p:sp>
        <p:nvSpPr>
          <p:cNvPr id="129074" name="Rectangle 50"/>
          <p:cNvSpPr>
            <a:spLocks noChangeArrowheads="1"/>
          </p:cNvSpPr>
          <p:nvPr/>
        </p:nvSpPr>
        <p:spPr bwMode="auto">
          <a:xfrm>
            <a:off x="3124200" y="3429000"/>
            <a:ext cx="869950" cy="366713"/>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自由视</a:t>
            </a:r>
          </a:p>
        </p:txBody>
      </p:sp>
      <p:sp>
        <p:nvSpPr>
          <p:cNvPr id="129075" name="Rectangle 51"/>
          <p:cNvSpPr>
            <a:spLocks noChangeArrowheads="1"/>
          </p:cNvSpPr>
          <p:nvPr/>
        </p:nvSpPr>
        <p:spPr bwMode="auto">
          <a:xfrm>
            <a:off x="4235450" y="3429000"/>
            <a:ext cx="869950" cy="366713"/>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舒适型</a:t>
            </a:r>
          </a:p>
        </p:txBody>
      </p:sp>
      <p:sp>
        <p:nvSpPr>
          <p:cNvPr id="129076" name="Rectangle 52"/>
          <p:cNvSpPr>
            <a:spLocks noChangeArrowheads="1"/>
          </p:cNvSpPr>
          <p:nvPr/>
        </p:nvSpPr>
        <p:spPr bwMode="auto">
          <a:xfrm>
            <a:off x="5486400" y="3429000"/>
            <a:ext cx="641350" cy="366713"/>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睿视</a:t>
            </a:r>
          </a:p>
        </p:txBody>
      </p:sp>
      <p:sp>
        <p:nvSpPr>
          <p:cNvPr id="129077" name="Rectangle 53"/>
          <p:cNvSpPr>
            <a:spLocks noChangeArrowheads="1"/>
          </p:cNvSpPr>
          <p:nvPr/>
        </p:nvSpPr>
        <p:spPr bwMode="auto">
          <a:xfrm>
            <a:off x="2133600" y="4267200"/>
            <a:ext cx="641350" cy="366713"/>
          </a:xfrm>
          <a:prstGeom prst="rect">
            <a:avLst/>
          </a:prstGeom>
          <a:noFill/>
          <a:ln w="9525">
            <a:noFill/>
            <a:miter lim="800000"/>
            <a:headEnd/>
            <a:tailEnd/>
          </a:ln>
          <a:effectLst/>
        </p:spPr>
        <p:txBody>
          <a:bodyPr wrap="none">
            <a:spAutoFit/>
          </a:bodyPr>
          <a:lstStyle/>
          <a:p>
            <a:r>
              <a:rPr lang="zh-CN" altLang="en-US" dirty="0">
                <a:solidFill>
                  <a:schemeClr val="bg1"/>
                </a:solidFill>
                <a:latin typeface="微软雅黑" pitchFamily="34" charset="-122"/>
                <a:ea typeface="微软雅黑" pitchFamily="34" charset="-122"/>
              </a:rPr>
              <a:t>视爵</a:t>
            </a:r>
          </a:p>
        </p:txBody>
      </p:sp>
      <p:sp>
        <p:nvSpPr>
          <p:cNvPr id="129078" name="Rectangle 54"/>
          <p:cNvSpPr>
            <a:spLocks noChangeArrowheads="1"/>
          </p:cNvSpPr>
          <p:nvPr/>
        </p:nvSpPr>
        <p:spPr bwMode="auto">
          <a:xfrm>
            <a:off x="5257800" y="2590800"/>
            <a:ext cx="1098550" cy="366713"/>
          </a:xfrm>
          <a:prstGeom prst="rect">
            <a:avLst/>
          </a:prstGeom>
          <a:noFill/>
          <a:ln w="9525">
            <a:noFill/>
            <a:miter lim="800000"/>
            <a:headEnd/>
            <a:tailEnd/>
          </a:ln>
          <a:effectLst/>
        </p:spPr>
        <p:txBody>
          <a:bodyPr wrap="none">
            <a:spAutoFit/>
          </a:bodyPr>
          <a:lstStyle/>
          <a:p>
            <a:r>
              <a:rPr lang="zh-CN" altLang="en-US">
                <a:solidFill>
                  <a:schemeClr val="bg1"/>
                </a:solidFill>
                <a:latin typeface="微软雅黑" pitchFamily="34" charset="-122"/>
                <a:ea typeface="微软雅黑" pitchFamily="34" charset="-122"/>
              </a:rPr>
              <a:t>亚洲盛视</a:t>
            </a:r>
          </a:p>
        </p:txBody>
      </p:sp>
      <p:sp>
        <p:nvSpPr>
          <p:cNvPr id="37" name="Rectangle 36"/>
          <p:cNvSpPr>
            <a:spLocks noChangeArrowheads="1"/>
          </p:cNvSpPr>
          <p:nvPr/>
        </p:nvSpPr>
        <p:spPr bwMode="auto">
          <a:xfrm>
            <a:off x="6629400" y="2438400"/>
            <a:ext cx="779381" cy="646331"/>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纳米技术</a:t>
            </a:r>
            <a:endParaRPr lang="en-US" altLang="zh-CN" dirty="0" smtClean="0">
              <a:solidFill>
                <a:schemeClr val="bg1"/>
              </a:solidFill>
              <a:latin typeface="微软雅黑" pitchFamily="34" charset="-122"/>
              <a:ea typeface="微软雅黑" pitchFamily="34" charset="-122"/>
            </a:endParaRPr>
          </a:p>
        </p:txBody>
      </p:sp>
      <p:sp>
        <p:nvSpPr>
          <p:cNvPr id="39" name="Rectangle 36"/>
          <p:cNvSpPr>
            <a:spLocks noChangeArrowheads="1"/>
          </p:cNvSpPr>
          <p:nvPr/>
        </p:nvSpPr>
        <p:spPr bwMode="auto">
          <a:xfrm>
            <a:off x="6553200" y="1752600"/>
            <a:ext cx="750526" cy="369332"/>
          </a:xfrm>
          <a:prstGeom prst="rect">
            <a:avLst/>
          </a:prstGeom>
          <a:noFill/>
          <a:ln w="9525">
            <a:noFill/>
            <a:miter lim="800000"/>
            <a:headEnd/>
            <a:tailEnd/>
          </a:ln>
          <a:effectLst/>
        </p:spPr>
        <p:txBody>
          <a:bodyPr wrap="none">
            <a:spAutoFit/>
          </a:bodyPr>
          <a:lstStyle/>
          <a:p>
            <a:r>
              <a:rPr lang="en-US" altLang="zh-CN" dirty="0" smtClean="0">
                <a:solidFill>
                  <a:schemeClr val="bg1"/>
                </a:solidFill>
                <a:latin typeface="微软雅黑" pitchFamily="34" charset="-122"/>
                <a:ea typeface="微软雅黑" pitchFamily="34" charset="-122"/>
              </a:rPr>
              <a:t>A360</a:t>
            </a:r>
            <a:endParaRPr lang="en-US" altLang="zh-CN" dirty="0">
              <a:solidFill>
                <a:schemeClr val="bg1"/>
              </a:solidFill>
              <a:latin typeface="微软雅黑" pitchFamily="34" charset="-122"/>
              <a:ea typeface="微软雅黑" pitchFamily="34" charset="-122"/>
            </a:endParaRPr>
          </a:p>
        </p:txBody>
      </p:sp>
      <p:sp>
        <p:nvSpPr>
          <p:cNvPr id="40" name="Rectangle 16"/>
          <p:cNvSpPr>
            <a:spLocks noChangeArrowheads="1"/>
          </p:cNvSpPr>
          <p:nvPr/>
        </p:nvSpPr>
        <p:spPr bwMode="auto">
          <a:xfrm>
            <a:off x="7543800" y="1524000"/>
            <a:ext cx="1143000" cy="838200"/>
          </a:xfrm>
          <a:prstGeom prst="rect">
            <a:avLst/>
          </a:prstGeom>
          <a:solidFill>
            <a:srgbClr val="000000"/>
          </a:solidFill>
          <a:ln w="9525">
            <a:solidFill>
              <a:schemeClr val="bg1"/>
            </a:solidFill>
            <a:miter lim="800000"/>
            <a:headEnd/>
            <a:tailEnd/>
          </a:ln>
          <a:effectLst/>
        </p:spPr>
        <p:txBody>
          <a:bodyPr wrap="none" anchor="ctr"/>
          <a:lstStyle/>
          <a:p>
            <a:endParaRPr lang="zh-CN" altLang="en-US"/>
          </a:p>
        </p:txBody>
      </p:sp>
      <p:sp>
        <p:nvSpPr>
          <p:cNvPr id="41" name="Rectangle 16"/>
          <p:cNvSpPr>
            <a:spLocks noChangeArrowheads="1"/>
          </p:cNvSpPr>
          <p:nvPr/>
        </p:nvSpPr>
        <p:spPr bwMode="auto">
          <a:xfrm>
            <a:off x="7543800" y="2362200"/>
            <a:ext cx="1143000" cy="838200"/>
          </a:xfrm>
          <a:prstGeom prst="rect">
            <a:avLst/>
          </a:prstGeom>
          <a:solidFill>
            <a:srgbClr val="000000"/>
          </a:solidFill>
          <a:ln w="9525">
            <a:solidFill>
              <a:schemeClr val="bg1"/>
            </a:solidFill>
            <a:miter lim="800000"/>
            <a:headEnd/>
            <a:tailEnd/>
          </a:ln>
          <a:effectLst/>
        </p:spPr>
        <p:txBody>
          <a:bodyPr wrap="none" anchor="ctr"/>
          <a:lstStyle/>
          <a:p>
            <a:r>
              <a:rPr lang="zh-CN" altLang="en-US" dirty="0" smtClean="0">
                <a:solidFill>
                  <a:schemeClr val="bg1"/>
                </a:solidFill>
                <a:latin typeface="微软雅黑" pitchFamily="34" charset="-122"/>
                <a:ea typeface="微软雅黑" pitchFamily="34" charset="-122"/>
              </a:rPr>
              <a:t>双眼信息</a:t>
            </a:r>
            <a:endParaRPr lang="en-US" altLang="zh-CN" dirty="0" smtClean="0">
              <a:solidFill>
                <a:schemeClr val="bg1"/>
              </a:solidFill>
              <a:latin typeface="微软雅黑" pitchFamily="34" charset="-122"/>
              <a:ea typeface="微软雅黑" pitchFamily="34" charset="-122"/>
            </a:endParaRPr>
          </a:p>
          <a:p>
            <a:r>
              <a:rPr lang="zh-CN" altLang="en-US" dirty="0" smtClean="0">
                <a:solidFill>
                  <a:schemeClr val="bg1"/>
                </a:solidFill>
                <a:latin typeface="微软雅黑" pitchFamily="34" charset="-122"/>
                <a:ea typeface="微软雅黑" pitchFamily="34" charset="-122"/>
              </a:rPr>
              <a:t>同步</a:t>
            </a:r>
            <a:endParaRPr lang="zh-CN" altLang="en-US" dirty="0">
              <a:solidFill>
                <a:schemeClr val="bg1"/>
              </a:solidFill>
              <a:latin typeface="微软雅黑" pitchFamily="34" charset="-122"/>
              <a:ea typeface="微软雅黑" pitchFamily="34" charset="-122"/>
            </a:endParaRPr>
          </a:p>
        </p:txBody>
      </p:sp>
      <p:sp>
        <p:nvSpPr>
          <p:cNvPr id="42" name="Rectangle 16"/>
          <p:cNvSpPr>
            <a:spLocks noChangeArrowheads="1"/>
          </p:cNvSpPr>
          <p:nvPr/>
        </p:nvSpPr>
        <p:spPr bwMode="auto">
          <a:xfrm>
            <a:off x="7543800" y="32004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3" name="Rectangle 16"/>
          <p:cNvSpPr>
            <a:spLocks noChangeArrowheads="1"/>
          </p:cNvSpPr>
          <p:nvPr/>
        </p:nvSpPr>
        <p:spPr bwMode="auto">
          <a:xfrm>
            <a:off x="1828800" y="40386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4" name="Rectangle 16"/>
          <p:cNvSpPr>
            <a:spLocks noChangeArrowheads="1"/>
          </p:cNvSpPr>
          <p:nvPr/>
        </p:nvSpPr>
        <p:spPr bwMode="auto">
          <a:xfrm>
            <a:off x="2971800" y="40386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5" name="Rectangle 16"/>
          <p:cNvSpPr>
            <a:spLocks noChangeArrowheads="1"/>
          </p:cNvSpPr>
          <p:nvPr/>
        </p:nvSpPr>
        <p:spPr bwMode="auto">
          <a:xfrm>
            <a:off x="4114800" y="40386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6" name="Rectangle 16"/>
          <p:cNvSpPr>
            <a:spLocks noChangeArrowheads="1"/>
          </p:cNvSpPr>
          <p:nvPr/>
        </p:nvSpPr>
        <p:spPr bwMode="auto">
          <a:xfrm>
            <a:off x="5257800" y="40386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7" name="Rectangle 16"/>
          <p:cNvSpPr>
            <a:spLocks noChangeArrowheads="1"/>
          </p:cNvSpPr>
          <p:nvPr/>
        </p:nvSpPr>
        <p:spPr bwMode="auto">
          <a:xfrm>
            <a:off x="6400800" y="4038600"/>
            <a:ext cx="1143000" cy="838200"/>
          </a:xfrm>
          <a:prstGeom prst="rect">
            <a:avLst/>
          </a:prstGeom>
          <a:solidFill>
            <a:srgbClr val="000000"/>
          </a:solidFill>
          <a:ln w="9525">
            <a:solidFill>
              <a:schemeClr val="bg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endParaRPr lang="zh-CN" altLang="en-US"/>
          </a:p>
        </p:txBody>
      </p:sp>
      <p:sp>
        <p:nvSpPr>
          <p:cNvPr id="49" name="Rectangle 36"/>
          <p:cNvSpPr>
            <a:spLocks noChangeArrowheads="1"/>
          </p:cNvSpPr>
          <p:nvPr/>
        </p:nvSpPr>
        <p:spPr bwMode="auto">
          <a:xfrm>
            <a:off x="7543800" y="1600200"/>
            <a:ext cx="1107996" cy="646331"/>
          </a:xfrm>
          <a:prstGeom prst="rect">
            <a:avLst/>
          </a:prstGeom>
          <a:noFill/>
          <a:ln w="9525">
            <a:noFill/>
            <a:miter lim="800000"/>
            <a:headEnd/>
            <a:tailEnd/>
          </a:ln>
          <a:effectLst/>
        </p:spPr>
        <p:txBody>
          <a:bodyPr wrap="none">
            <a:spAutoFit/>
          </a:bodyPr>
          <a:lstStyle/>
          <a:p>
            <a:r>
              <a:rPr lang="zh-CN" altLang="en-US" dirty="0" smtClean="0">
                <a:solidFill>
                  <a:schemeClr val="bg1"/>
                </a:solidFill>
                <a:latin typeface="微软雅黑" pitchFamily="34" charset="-122"/>
                <a:ea typeface="微软雅黑" pitchFamily="34" charset="-122"/>
              </a:rPr>
              <a:t>全折射率</a:t>
            </a:r>
            <a:endParaRPr lang="en-US" altLang="zh-CN" dirty="0" smtClean="0">
              <a:solidFill>
                <a:schemeClr val="bg1"/>
              </a:solidFill>
              <a:latin typeface="微软雅黑" pitchFamily="34" charset="-122"/>
              <a:ea typeface="微软雅黑" pitchFamily="34" charset="-122"/>
            </a:endParaRPr>
          </a:p>
          <a:p>
            <a:r>
              <a:rPr lang="zh-CN" altLang="en-US" dirty="0" smtClean="0">
                <a:solidFill>
                  <a:schemeClr val="bg1"/>
                </a:solidFill>
                <a:latin typeface="微软雅黑" pitchFamily="34" charset="-122"/>
                <a:ea typeface="微软雅黑" pitchFamily="34" charset="-122"/>
              </a:rPr>
              <a:t>单焦点</a:t>
            </a:r>
            <a:endParaRPr lang="en-US" altLang="zh-CN" dirty="0">
              <a:solidFill>
                <a:schemeClr val="bg1"/>
              </a:solidFill>
              <a:latin typeface="微软雅黑" pitchFamily="34" charset="-122"/>
              <a:ea typeface="微软雅黑" pitchFamily="34" charset="-122"/>
            </a:endParaRPr>
          </a:p>
        </p:txBody>
      </p:sp>
      <p:sp>
        <p:nvSpPr>
          <p:cNvPr id="50" name="Rectangle 36"/>
          <p:cNvSpPr>
            <a:spLocks noChangeArrowheads="1"/>
          </p:cNvSpPr>
          <p:nvPr/>
        </p:nvSpPr>
        <p:spPr bwMode="auto">
          <a:xfrm>
            <a:off x="6477000" y="3429000"/>
            <a:ext cx="877163" cy="369332"/>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电脑镜</a:t>
            </a:r>
            <a:endParaRPr lang="en-US" altLang="zh-CN" dirty="0">
              <a:solidFill>
                <a:schemeClr val="bg1"/>
              </a:solidFill>
              <a:latin typeface="微软雅黑" pitchFamily="34" charset="-122"/>
              <a:ea typeface="微软雅黑" pitchFamily="34" charset="-122"/>
            </a:endParaRPr>
          </a:p>
        </p:txBody>
      </p:sp>
      <p:sp>
        <p:nvSpPr>
          <p:cNvPr id="51" name="Rectangle 36"/>
          <p:cNvSpPr>
            <a:spLocks noChangeArrowheads="1"/>
          </p:cNvSpPr>
          <p:nvPr/>
        </p:nvSpPr>
        <p:spPr bwMode="auto">
          <a:xfrm>
            <a:off x="7696200" y="3429000"/>
            <a:ext cx="877163" cy="369332"/>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运动镜</a:t>
            </a:r>
            <a:endParaRPr lang="en-US" altLang="zh-CN" dirty="0">
              <a:solidFill>
                <a:schemeClr val="bg1"/>
              </a:solidFill>
              <a:latin typeface="微软雅黑" pitchFamily="34" charset="-122"/>
              <a:ea typeface="微软雅黑" pitchFamily="34" charset="-122"/>
            </a:endParaRPr>
          </a:p>
        </p:txBody>
      </p:sp>
      <p:sp>
        <p:nvSpPr>
          <p:cNvPr id="52" name="Rectangle 36"/>
          <p:cNvSpPr>
            <a:spLocks noChangeArrowheads="1"/>
          </p:cNvSpPr>
          <p:nvPr/>
        </p:nvSpPr>
        <p:spPr bwMode="auto">
          <a:xfrm>
            <a:off x="2057400" y="4267200"/>
            <a:ext cx="646331" cy="369332"/>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视爵</a:t>
            </a:r>
            <a:endParaRPr lang="en-US" altLang="zh-CN" dirty="0">
              <a:solidFill>
                <a:schemeClr val="bg1"/>
              </a:solidFill>
              <a:latin typeface="微软雅黑" pitchFamily="34" charset="-122"/>
              <a:ea typeface="微软雅黑" pitchFamily="34" charset="-122"/>
            </a:endParaRPr>
          </a:p>
        </p:txBody>
      </p:sp>
      <p:sp>
        <p:nvSpPr>
          <p:cNvPr id="53" name="Rectangle 36"/>
          <p:cNvSpPr>
            <a:spLocks noChangeArrowheads="1"/>
          </p:cNvSpPr>
          <p:nvPr/>
        </p:nvSpPr>
        <p:spPr bwMode="auto">
          <a:xfrm>
            <a:off x="3048000" y="4191000"/>
            <a:ext cx="1010213" cy="646331"/>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万里路</a:t>
            </a:r>
            <a:r>
              <a:rPr lang="en-US" altLang="zh-CN" dirty="0" smtClean="0">
                <a:solidFill>
                  <a:schemeClr val="bg1"/>
                </a:solidFill>
                <a:latin typeface="微软雅黑" pitchFamily="34" charset="-122"/>
                <a:ea typeface="微软雅黑" pitchFamily="34" charset="-122"/>
              </a:rPr>
              <a:t>S</a:t>
            </a:r>
          </a:p>
          <a:p>
            <a:r>
              <a:rPr lang="en-US" altLang="zh-CN" dirty="0" smtClean="0">
                <a:solidFill>
                  <a:schemeClr val="bg1"/>
                </a:solidFill>
                <a:latin typeface="微软雅黑" pitchFamily="34" charset="-122"/>
                <a:ea typeface="微软雅黑" pitchFamily="34" charset="-122"/>
              </a:rPr>
              <a:t>A360</a:t>
            </a:r>
            <a:endParaRPr lang="en-US" altLang="zh-CN" dirty="0">
              <a:solidFill>
                <a:schemeClr val="bg1"/>
              </a:solidFill>
              <a:latin typeface="微软雅黑" pitchFamily="34" charset="-122"/>
              <a:ea typeface="微软雅黑" pitchFamily="34" charset="-122"/>
            </a:endParaRPr>
          </a:p>
        </p:txBody>
      </p:sp>
      <p:sp>
        <p:nvSpPr>
          <p:cNvPr id="54" name="Rectangle 36"/>
          <p:cNvSpPr>
            <a:spLocks noChangeArrowheads="1"/>
          </p:cNvSpPr>
          <p:nvPr/>
        </p:nvSpPr>
        <p:spPr bwMode="auto">
          <a:xfrm>
            <a:off x="4191000" y="4191000"/>
            <a:ext cx="1010213" cy="646331"/>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万里路</a:t>
            </a:r>
            <a:r>
              <a:rPr lang="en-US" altLang="zh-CN" dirty="0" smtClean="0">
                <a:solidFill>
                  <a:schemeClr val="bg1"/>
                </a:solidFill>
                <a:latin typeface="微软雅黑" pitchFamily="34" charset="-122"/>
                <a:ea typeface="微软雅黑" pitchFamily="34" charset="-122"/>
              </a:rPr>
              <a:t>S</a:t>
            </a:r>
          </a:p>
          <a:p>
            <a:r>
              <a:rPr lang="en-US" altLang="zh-CN" dirty="0" smtClean="0">
                <a:solidFill>
                  <a:schemeClr val="bg1"/>
                </a:solidFill>
                <a:latin typeface="微软雅黑" pitchFamily="34" charset="-122"/>
                <a:ea typeface="微软雅黑" pitchFamily="34" charset="-122"/>
              </a:rPr>
              <a:t>F360</a:t>
            </a:r>
            <a:endParaRPr lang="en-US" altLang="zh-CN" dirty="0">
              <a:solidFill>
                <a:schemeClr val="bg1"/>
              </a:solidFill>
              <a:latin typeface="微软雅黑" pitchFamily="34" charset="-122"/>
              <a:ea typeface="微软雅黑" pitchFamily="34" charset="-122"/>
            </a:endParaRPr>
          </a:p>
        </p:txBody>
      </p:sp>
      <p:sp>
        <p:nvSpPr>
          <p:cNvPr id="55" name="Rectangle 36"/>
          <p:cNvSpPr>
            <a:spLocks noChangeArrowheads="1"/>
          </p:cNvSpPr>
          <p:nvPr/>
        </p:nvSpPr>
        <p:spPr bwMode="auto">
          <a:xfrm>
            <a:off x="5334000" y="4191000"/>
            <a:ext cx="1010213" cy="646331"/>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万里路</a:t>
            </a:r>
            <a:r>
              <a:rPr lang="en-US" altLang="zh-CN" dirty="0" smtClean="0">
                <a:solidFill>
                  <a:schemeClr val="bg1"/>
                </a:solidFill>
                <a:latin typeface="微软雅黑" pitchFamily="34" charset="-122"/>
                <a:ea typeface="微软雅黑" pitchFamily="34" charset="-122"/>
              </a:rPr>
              <a:t>S</a:t>
            </a:r>
          </a:p>
          <a:p>
            <a:r>
              <a:rPr lang="en-US" altLang="zh-CN" dirty="0" smtClean="0">
                <a:solidFill>
                  <a:schemeClr val="bg1"/>
                </a:solidFill>
                <a:latin typeface="微软雅黑" pitchFamily="34" charset="-122"/>
                <a:ea typeface="微软雅黑" pitchFamily="34" charset="-122"/>
              </a:rPr>
              <a:t>3D</a:t>
            </a:r>
            <a:endParaRPr lang="en-US" altLang="zh-CN" dirty="0">
              <a:solidFill>
                <a:schemeClr val="bg1"/>
              </a:solidFill>
              <a:latin typeface="微软雅黑" pitchFamily="34" charset="-122"/>
              <a:ea typeface="微软雅黑" pitchFamily="34" charset="-122"/>
            </a:endParaRPr>
          </a:p>
        </p:txBody>
      </p:sp>
      <p:sp>
        <p:nvSpPr>
          <p:cNvPr id="56" name="Rectangle 36"/>
          <p:cNvSpPr>
            <a:spLocks noChangeArrowheads="1"/>
          </p:cNvSpPr>
          <p:nvPr/>
        </p:nvSpPr>
        <p:spPr bwMode="auto">
          <a:xfrm>
            <a:off x="6477000" y="4191000"/>
            <a:ext cx="1010213" cy="646331"/>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zh-CN" altLang="en-US" dirty="0" smtClean="0">
                <a:solidFill>
                  <a:schemeClr val="bg1"/>
                </a:solidFill>
                <a:latin typeface="微软雅黑" pitchFamily="34" charset="-122"/>
                <a:ea typeface="微软雅黑" pitchFamily="34" charset="-122"/>
              </a:rPr>
              <a:t>万里路</a:t>
            </a:r>
            <a:r>
              <a:rPr lang="en-US" altLang="zh-CN" dirty="0" smtClean="0">
                <a:solidFill>
                  <a:schemeClr val="bg1"/>
                </a:solidFill>
                <a:latin typeface="微软雅黑" pitchFamily="34" charset="-122"/>
                <a:ea typeface="微软雅黑" pitchFamily="34" charset="-122"/>
              </a:rPr>
              <a:t>S</a:t>
            </a:r>
          </a:p>
          <a:p>
            <a:r>
              <a:rPr lang="en-US" altLang="zh-CN" dirty="0" smtClean="0">
                <a:solidFill>
                  <a:schemeClr val="bg1"/>
                </a:solidFill>
                <a:latin typeface="微软雅黑" pitchFamily="34" charset="-122"/>
                <a:ea typeface="微软雅黑" pitchFamily="34" charset="-122"/>
              </a:rPr>
              <a:t>4D</a:t>
            </a:r>
            <a:endParaRPr lang="en-US" altLang="zh-CN" dirty="0">
              <a:solidFill>
                <a:schemeClr val="bg1"/>
              </a:solidFill>
              <a:latin typeface="微软雅黑" pitchFamily="34" charset="-122"/>
              <a:ea typeface="微软雅黑" pitchFamily="34" charset="-122"/>
            </a:endParaRPr>
          </a:p>
        </p:txBody>
      </p:sp>
      <p:sp>
        <p:nvSpPr>
          <p:cNvPr id="57" name="Rectangle 42"/>
          <p:cNvSpPr>
            <a:spLocks noChangeArrowheads="1"/>
          </p:cNvSpPr>
          <p:nvPr/>
        </p:nvSpPr>
        <p:spPr bwMode="auto">
          <a:xfrm>
            <a:off x="228600" y="4038600"/>
            <a:ext cx="1600200" cy="838200"/>
          </a:xfrm>
          <a:prstGeom prst="rect">
            <a:avLst/>
          </a:prstGeom>
          <a:solidFill>
            <a:srgbClr val="333399"/>
          </a:solidFill>
          <a:ln w="9525">
            <a:solidFill>
              <a:schemeClr val="bg1"/>
            </a:solidFill>
            <a:miter lim="800000"/>
            <a:headEnd/>
            <a:tailEnd/>
          </a:ln>
          <a:effectLst/>
        </p:spPr>
        <p:txBody>
          <a:bodyPr wrap="none" anchor="ctr"/>
          <a:lstStyle/>
          <a:p>
            <a:endParaRPr lang="zh-CN" altLang="en-US"/>
          </a:p>
        </p:txBody>
      </p:sp>
      <p:sp>
        <p:nvSpPr>
          <p:cNvPr id="59" name="Rectangle 43"/>
          <p:cNvSpPr>
            <a:spLocks noChangeArrowheads="1"/>
          </p:cNvSpPr>
          <p:nvPr/>
        </p:nvSpPr>
        <p:spPr bwMode="auto">
          <a:xfrm>
            <a:off x="381000" y="4191000"/>
            <a:ext cx="1338828" cy="369332"/>
          </a:xfrm>
          <a:prstGeom prst="rect">
            <a:avLst/>
          </a:prstGeom>
          <a:noFill/>
          <a:ln w="9525">
            <a:noFill/>
            <a:miter lim="800000"/>
            <a:headEnd/>
            <a:tailEnd/>
          </a:ln>
          <a:effectLst/>
        </p:spPr>
        <p:txBody>
          <a:bodyPr wrap="none">
            <a:spAutoFit/>
          </a:bodyPr>
          <a:lstStyle/>
          <a:p>
            <a:r>
              <a:rPr lang="zh-CN" altLang="en-US" dirty="0" smtClean="0">
                <a:solidFill>
                  <a:schemeClr val="bg1"/>
                </a:solidFill>
                <a:latin typeface="微软雅黑" pitchFamily="34" charset="-122"/>
                <a:ea typeface="微软雅黑" pitchFamily="34" charset="-122"/>
              </a:rPr>
              <a:t>专属渐进</a:t>
            </a:r>
            <a:r>
              <a:rPr lang="zh-CN" altLang="en-US" dirty="0">
                <a:solidFill>
                  <a:schemeClr val="bg1"/>
                </a:solidFill>
                <a:latin typeface="微软雅黑" pitchFamily="34" charset="-122"/>
                <a:ea typeface="微软雅黑" pitchFamily="34" charset="-122"/>
              </a:rPr>
              <a:t>片</a:t>
            </a:r>
            <a:endParaRPr lang="en-US" altLang="zh-CN"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a:xfrm>
            <a:off x="228600" y="152400"/>
            <a:ext cx="7924800" cy="1143000"/>
          </a:xfrm>
          <a:noFill/>
        </p:spPr>
        <p:txBody>
          <a:bodyPr tIns="0" rIns="0" bIns="0"/>
          <a:lstStyle/>
          <a:p>
            <a:pPr eaLnBrk="1" hangingPunct="1"/>
            <a:r>
              <a:rPr lang="zh-CN" altLang="en-US" smtClean="0">
                <a:solidFill>
                  <a:schemeClr val="tx2"/>
                </a:solidFill>
                <a:latin typeface="Arial" pitchFamily="34" charset="0"/>
              </a:rPr>
              <a:t>看中距离：增宽</a:t>
            </a:r>
            <a:r>
              <a:rPr lang="en-US" altLang="zh-CN" smtClean="0">
                <a:solidFill>
                  <a:schemeClr val="tx2"/>
                </a:solidFill>
                <a:latin typeface="Arial" pitchFamily="34" charset="0"/>
              </a:rPr>
              <a:t>30%</a:t>
            </a:r>
          </a:p>
        </p:txBody>
      </p:sp>
      <p:sp>
        <p:nvSpPr>
          <p:cNvPr id="535555" name="Rectangle 3"/>
          <p:cNvSpPr>
            <a:spLocks noChangeArrowheads="1"/>
          </p:cNvSpPr>
          <p:nvPr/>
        </p:nvSpPr>
        <p:spPr bwMode="auto">
          <a:xfrm>
            <a:off x="3048000" y="1524000"/>
            <a:ext cx="5867400" cy="1006475"/>
          </a:xfrm>
          <a:prstGeom prst="rect">
            <a:avLst/>
          </a:prstGeom>
          <a:noFill/>
          <a:ln w="9525">
            <a:noFill/>
            <a:miter lim="800000"/>
            <a:headEnd/>
            <a:tailEnd/>
          </a:ln>
          <a:effectLst/>
        </p:spPr>
        <p:txBody>
          <a:bodyPr>
            <a:spAutoFit/>
          </a:bodyPr>
          <a:lstStyle/>
          <a:p>
            <a:pPr marL="169863" indent="-169863" algn="just">
              <a:buFontTx/>
              <a:buBlip>
                <a:blip r:embed="rId3"/>
              </a:buBlip>
            </a:pPr>
            <a:r>
              <a:rPr lang="zh-CN" altLang="en-US" sz="2000">
                <a:solidFill>
                  <a:schemeClr val="accent2"/>
                </a:solidFill>
              </a:rPr>
              <a:t>所有的渐进镜片都存在影响视力的残余散光。 </a:t>
            </a:r>
          </a:p>
          <a:p>
            <a:pPr marL="169863" indent="-169863" algn="just">
              <a:buFontTx/>
              <a:buBlip>
                <a:blip r:embed="rId3"/>
              </a:buBlip>
            </a:pPr>
            <a:r>
              <a:rPr lang="zh-CN" altLang="en-US" sz="2000">
                <a:solidFill>
                  <a:schemeClr val="accent2"/>
                </a:solidFill>
              </a:rPr>
              <a:t>万里路睿视™诞生前，设计中所关注的是如何分布这些残余散光。 </a:t>
            </a:r>
          </a:p>
        </p:txBody>
      </p:sp>
      <p:sp>
        <p:nvSpPr>
          <p:cNvPr id="535556" name="Rectangle 4"/>
          <p:cNvSpPr>
            <a:spLocks noChangeArrowheads="1"/>
          </p:cNvSpPr>
          <p:nvPr/>
        </p:nvSpPr>
        <p:spPr bwMode="auto">
          <a:xfrm>
            <a:off x="428625" y="1474788"/>
            <a:ext cx="2019300" cy="946150"/>
          </a:xfrm>
          <a:prstGeom prst="rect">
            <a:avLst/>
          </a:prstGeom>
          <a:noFill/>
          <a:ln w="9525">
            <a:noFill/>
            <a:miter lim="800000"/>
            <a:headEnd/>
            <a:tailEnd/>
          </a:ln>
          <a:effectLst/>
        </p:spPr>
        <p:txBody>
          <a:bodyPr wrap="none">
            <a:spAutoFit/>
          </a:bodyPr>
          <a:lstStyle/>
          <a:p>
            <a:pPr algn="ctr"/>
            <a:r>
              <a:rPr lang="zh-CN" altLang="en-US" sz="3600" b="1">
                <a:solidFill>
                  <a:schemeClr val="accent2"/>
                </a:solidFill>
              </a:rPr>
              <a:t>轴位控制</a:t>
            </a:r>
          </a:p>
          <a:p>
            <a:pPr algn="ctr"/>
            <a:r>
              <a:rPr lang="en-US" altLang="zh-CN" sz="2000" b="1">
                <a:solidFill>
                  <a:schemeClr val="accent2"/>
                </a:solidFill>
              </a:rPr>
              <a:t>Axis Control</a:t>
            </a:r>
            <a:r>
              <a:rPr lang="en-US" altLang="zh-CN" sz="1200" b="1" baseline="100000">
                <a:solidFill>
                  <a:schemeClr val="accent2"/>
                </a:solidFill>
              </a:rPr>
              <a:t>™</a:t>
            </a:r>
          </a:p>
        </p:txBody>
      </p:sp>
      <p:pic>
        <p:nvPicPr>
          <p:cNvPr id="535557" name="Picture 5" descr="hard"/>
          <p:cNvPicPr>
            <a:picLocks noChangeAspect="1" noChangeArrowheads="1"/>
          </p:cNvPicPr>
          <p:nvPr/>
        </p:nvPicPr>
        <p:blipFill>
          <a:blip r:embed="rId4" cstate="print"/>
          <a:srcRect/>
          <a:stretch>
            <a:fillRect/>
          </a:stretch>
        </p:blipFill>
        <p:spPr bwMode="auto">
          <a:xfrm>
            <a:off x="1295400" y="2667000"/>
            <a:ext cx="3352800" cy="3319463"/>
          </a:xfrm>
          <a:prstGeom prst="rect">
            <a:avLst/>
          </a:prstGeom>
          <a:noFill/>
          <a:effectLst/>
        </p:spPr>
      </p:pic>
      <p:pic>
        <p:nvPicPr>
          <p:cNvPr id="535558" name="Picture 6" descr="soft"/>
          <p:cNvPicPr>
            <a:picLocks noChangeAspect="1" noChangeArrowheads="1"/>
          </p:cNvPicPr>
          <p:nvPr/>
        </p:nvPicPr>
        <p:blipFill>
          <a:blip r:embed="rId5" cstate="print"/>
          <a:srcRect/>
          <a:stretch>
            <a:fillRect/>
          </a:stretch>
        </p:blipFill>
        <p:spPr bwMode="auto">
          <a:xfrm>
            <a:off x="4795838" y="2674938"/>
            <a:ext cx="3357562" cy="334486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5556"/>
                                        </p:tgtEl>
                                        <p:attrNameLst>
                                          <p:attrName>style.visibility</p:attrName>
                                        </p:attrNameLst>
                                      </p:cBhvr>
                                      <p:to>
                                        <p:strVal val="visible"/>
                                      </p:to>
                                    </p:set>
                                    <p:animEffect transition="in" filter="fade">
                                      <p:cBhvr>
                                        <p:cTn id="7" dur="1000"/>
                                        <p:tgtEl>
                                          <p:spTgt spid="5355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5555">
                                            <p:txEl>
                                              <p:pRg st="0" end="0"/>
                                            </p:txEl>
                                          </p:spTgt>
                                        </p:tgtEl>
                                        <p:attrNameLst>
                                          <p:attrName>style.visibility</p:attrName>
                                        </p:attrNameLst>
                                      </p:cBhvr>
                                      <p:to>
                                        <p:strVal val="visible"/>
                                      </p:to>
                                    </p:set>
                                    <p:animEffect transition="in" filter="fade">
                                      <p:cBhvr>
                                        <p:cTn id="10" dur="1000"/>
                                        <p:tgtEl>
                                          <p:spTgt spid="53555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5555">
                                            <p:txEl>
                                              <p:pRg st="1" end="1"/>
                                            </p:txEl>
                                          </p:spTgt>
                                        </p:tgtEl>
                                        <p:attrNameLst>
                                          <p:attrName>style.visibility</p:attrName>
                                        </p:attrNameLst>
                                      </p:cBhvr>
                                      <p:to>
                                        <p:strVal val="visible"/>
                                      </p:to>
                                    </p:set>
                                    <p:animEffect transition="in" filter="fade">
                                      <p:cBhvr>
                                        <p:cTn id="13" dur="1000"/>
                                        <p:tgtEl>
                                          <p:spTgt spid="535555">
                                            <p:txEl>
                                              <p:pRg st="1" end="1"/>
                                            </p:txEl>
                                          </p:spTgt>
                                        </p:tgtEl>
                                      </p:cBhvr>
                                    </p:animEffect>
                                  </p:childTnLst>
                                </p:cTn>
                              </p:par>
                              <p:par>
                                <p:cTn id="14" presetID="26" presetClass="entr" presetSubtype="0" fill="hold" nodeType="withEffect">
                                  <p:stCondLst>
                                    <p:cond delay="1000"/>
                                  </p:stCondLst>
                                  <p:childTnLst>
                                    <p:set>
                                      <p:cBhvr>
                                        <p:cTn id="15" dur="1" fill="hold">
                                          <p:stCondLst>
                                            <p:cond delay="0"/>
                                          </p:stCondLst>
                                        </p:cTn>
                                        <p:tgtEl>
                                          <p:spTgt spid="535557"/>
                                        </p:tgtEl>
                                        <p:attrNameLst>
                                          <p:attrName>style.visibility</p:attrName>
                                        </p:attrNameLst>
                                      </p:cBhvr>
                                      <p:to>
                                        <p:strVal val="visible"/>
                                      </p:to>
                                    </p:set>
                                    <p:animEffect transition="in" filter="wipe(down)">
                                      <p:cBhvr>
                                        <p:cTn id="16" dur="580">
                                          <p:stCondLst>
                                            <p:cond delay="0"/>
                                          </p:stCondLst>
                                        </p:cTn>
                                        <p:tgtEl>
                                          <p:spTgt spid="535557"/>
                                        </p:tgtEl>
                                      </p:cBhvr>
                                    </p:animEffect>
                                    <p:anim calcmode="lin" valueType="num">
                                      <p:cBhvr>
                                        <p:cTn id="17" dur="1822" tmFilter="0,0; 0.14,0.36; 0.43,0.73; 0.71,0.91; 1.0,1.0">
                                          <p:stCondLst>
                                            <p:cond delay="0"/>
                                          </p:stCondLst>
                                        </p:cTn>
                                        <p:tgtEl>
                                          <p:spTgt spid="535557"/>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535557"/>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535557"/>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535557"/>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535557"/>
                                        </p:tgtEl>
                                        <p:attrNameLst>
                                          <p:attrName>ppt_y</p:attrName>
                                        </p:attrNameLst>
                                      </p:cBhvr>
                                      <p:tavLst>
                                        <p:tav tm="0" fmla="#ppt_y-sin(pi*$)/81">
                                          <p:val>
                                            <p:fltVal val="0"/>
                                          </p:val>
                                        </p:tav>
                                        <p:tav tm="100000">
                                          <p:val>
                                            <p:fltVal val="1"/>
                                          </p:val>
                                        </p:tav>
                                      </p:tavLst>
                                    </p:anim>
                                    <p:animScale>
                                      <p:cBhvr>
                                        <p:cTn id="22" dur="26">
                                          <p:stCondLst>
                                            <p:cond delay="650"/>
                                          </p:stCondLst>
                                        </p:cTn>
                                        <p:tgtEl>
                                          <p:spTgt spid="535557"/>
                                        </p:tgtEl>
                                      </p:cBhvr>
                                      <p:to x="100000" y="60000"/>
                                    </p:animScale>
                                    <p:animScale>
                                      <p:cBhvr>
                                        <p:cTn id="23" dur="166" decel="50000">
                                          <p:stCondLst>
                                            <p:cond delay="676"/>
                                          </p:stCondLst>
                                        </p:cTn>
                                        <p:tgtEl>
                                          <p:spTgt spid="535557"/>
                                        </p:tgtEl>
                                      </p:cBhvr>
                                      <p:to x="100000" y="100000"/>
                                    </p:animScale>
                                    <p:animScale>
                                      <p:cBhvr>
                                        <p:cTn id="24" dur="26">
                                          <p:stCondLst>
                                            <p:cond delay="1312"/>
                                          </p:stCondLst>
                                        </p:cTn>
                                        <p:tgtEl>
                                          <p:spTgt spid="535557"/>
                                        </p:tgtEl>
                                      </p:cBhvr>
                                      <p:to x="100000" y="80000"/>
                                    </p:animScale>
                                    <p:animScale>
                                      <p:cBhvr>
                                        <p:cTn id="25" dur="166" decel="50000">
                                          <p:stCondLst>
                                            <p:cond delay="1338"/>
                                          </p:stCondLst>
                                        </p:cTn>
                                        <p:tgtEl>
                                          <p:spTgt spid="535557"/>
                                        </p:tgtEl>
                                      </p:cBhvr>
                                      <p:to x="100000" y="100000"/>
                                    </p:animScale>
                                    <p:animScale>
                                      <p:cBhvr>
                                        <p:cTn id="26" dur="26">
                                          <p:stCondLst>
                                            <p:cond delay="1642"/>
                                          </p:stCondLst>
                                        </p:cTn>
                                        <p:tgtEl>
                                          <p:spTgt spid="535557"/>
                                        </p:tgtEl>
                                      </p:cBhvr>
                                      <p:to x="100000" y="90000"/>
                                    </p:animScale>
                                    <p:animScale>
                                      <p:cBhvr>
                                        <p:cTn id="27" dur="166" decel="50000">
                                          <p:stCondLst>
                                            <p:cond delay="1668"/>
                                          </p:stCondLst>
                                        </p:cTn>
                                        <p:tgtEl>
                                          <p:spTgt spid="535557"/>
                                        </p:tgtEl>
                                      </p:cBhvr>
                                      <p:to x="100000" y="100000"/>
                                    </p:animScale>
                                    <p:animScale>
                                      <p:cBhvr>
                                        <p:cTn id="28" dur="26">
                                          <p:stCondLst>
                                            <p:cond delay="1808"/>
                                          </p:stCondLst>
                                        </p:cTn>
                                        <p:tgtEl>
                                          <p:spTgt spid="535557"/>
                                        </p:tgtEl>
                                      </p:cBhvr>
                                      <p:to x="100000" y="95000"/>
                                    </p:animScale>
                                    <p:animScale>
                                      <p:cBhvr>
                                        <p:cTn id="29" dur="166" decel="50000">
                                          <p:stCondLst>
                                            <p:cond delay="1834"/>
                                          </p:stCondLst>
                                        </p:cTn>
                                        <p:tgtEl>
                                          <p:spTgt spid="535557"/>
                                        </p:tgtEl>
                                      </p:cBhvr>
                                      <p:to x="100000" y="100000"/>
                                    </p:animScale>
                                  </p:childTnLst>
                                </p:cTn>
                              </p:par>
                              <p:par>
                                <p:cTn id="30" presetID="26" presetClass="entr" presetSubtype="0" fill="hold" nodeType="withEffect">
                                  <p:stCondLst>
                                    <p:cond delay="2000"/>
                                  </p:stCondLst>
                                  <p:childTnLst>
                                    <p:set>
                                      <p:cBhvr>
                                        <p:cTn id="31" dur="1" fill="hold">
                                          <p:stCondLst>
                                            <p:cond delay="0"/>
                                          </p:stCondLst>
                                        </p:cTn>
                                        <p:tgtEl>
                                          <p:spTgt spid="535558"/>
                                        </p:tgtEl>
                                        <p:attrNameLst>
                                          <p:attrName>style.visibility</p:attrName>
                                        </p:attrNameLst>
                                      </p:cBhvr>
                                      <p:to>
                                        <p:strVal val="visible"/>
                                      </p:to>
                                    </p:set>
                                    <p:animEffect transition="in" filter="wipe(down)">
                                      <p:cBhvr>
                                        <p:cTn id="32" dur="580">
                                          <p:stCondLst>
                                            <p:cond delay="0"/>
                                          </p:stCondLst>
                                        </p:cTn>
                                        <p:tgtEl>
                                          <p:spTgt spid="535558"/>
                                        </p:tgtEl>
                                      </p:cBhvr>
                                    </p:animEffect>
                                    <p:anim calcmode="lin" valueType="num">
                                      <p:cBhvr>
                                        <p:cTn id="33" dur="1822" tmFilter="0,0; 0.14,0.36; 0.43,0.73; 0.71,0.91; 1.0,1.0">
                                          <p:stCondLst>
                                            <p:cond delay="0"/>
                                          </p:stCondLst>
                                        </p:cTn>
                                        <p:tgtEl>
                                          <p:spTgt spid="535558"/>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35558"/>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35558"/>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35558"/>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35558"/>
                                        </p:tgtEl>
                                        <p:attrNameLst>
                                          <p:attrName>ppt_y</p:attrName>
                                        </p:attrNameLst>
                                      </p:cBhvr>
                                      <p:tavLst>
                                        <p:tav tm="0" fmla="#ppt_y-sin(pi*$)/81">
                                          <p:val>
                                            <p:fltVal val="0"/>
                                          </p:val>
                                        </p:tav>
                                        <p:tav tm="100000">
                                          <p:val>
                                            <p:fltVal val="1"/>
                                          </p:val>
                                        </p:tav>
                                      </p:tavLst>
                                    </p:anim>
                                    <p:animScale>
                                      <p:cBhvr>
                                        <p:cTn id="38" dur="26">
                                          <p:stCondLst>
                                            <p:cond delay="650"/>
                                          </p:stCondLst>
                                        </p:cTn>
                                        <p:tgtEl>
                                          <p:spTgt spid="535558"/>
                                        </p:tgtEl>
                                      </p:cBhvr>
                                      <p:to x="100000" y="60000"/>
                                    </p:animScale>
                                    <p:animScale>
                                      <p:cBhvr>
                                        <p:cTn id="39" dur="166" decel="50000">
                                          <p:stCondLst>
                                            <p:cond delay="676"/>
                                          </p:stCondLst>
                                        </p:cTn>
                                        <p:tgtEl>
                                          <p:spTgt spid="535558"/>
                                        </p:tgtEl>
                                      </p:cBhvr>
                                      <p:to x="100000" y="100000"/>
                                    </p:animScale>
                                    <p:animScale>
                                      <p:cBhvr>
                                        <p:cTn id="40" dur="26">
                                          <p:stCondLst>
                                            <p:cond delay="1312"/>
                                          </p:stCondLst>
                                        </p:cTn>
                                        <p:tgtEl>
                                          <p:spTgt spid="535558"/>
                                        </p:tgtEl>
                                      </p:cBhvr>
                                      <p:to x="100000" y="80000"/>
                                    </p:animScale>
                                    <p:animScale>
                                      <p:cBhvr>
                                        <p:cTn id="41" dur="166" decel="50000">
                                          <p:stCondLst>
                                            <p:cond delay="1338"/>
                                          </p:stCondLst>
                                        </p:cTn>
                                        <p:tgtEl>
                                          <p:spTgt spid="535558"/>
                                        </p:tgtEl>
                                      </p:cBhvr>
                                      <p:to x="100000" y="100000"/>
                                    </p:animScale>
                                    <p:animScale>
                                      <p:cBhvr>
                                        <p:cTn id="42" dur="26">
                                          <p:stCondLst>
                                            <p:cond delay="1642"/>
                                          </p:stCondLst>
                                        </p:cTn>
                                        <p:tgtEl>
                                          <p:spTgt spid="535558"/>
                                        </p:tgtEl>
                                      </p:cBhvr>
                                      <p:to x="100000" y="90000"/>
                                    </p:animScale>
                                    <p:animScale>
                                      <p:cBhvr>
                                        <p:cTn id="43" dur="166" decel="50000">
                                          <p:stCondLst>
                                            <p:cond delay="1668"/>
                                          </p:stCondLst>
                                        </p:cTn>
                                        <p:tgtEl>
                                          <p:spTgt spid="535558"/>
                                        </p:tgtEl>
                                      </p:cBhvr>
                                      <p:to x="100000" y="100000"/>
                                    </p:animScale>
                                    <p:animScale>
                                      <p:cBhvr>
                                        <p:cTn id="44" dur="26">
                                          <p:stCondLst>
                                            <p:cond delay="1808"/>
                                          </p:stCondLst>
                                        </p:cTn>
                                        <p:tgtEl>
                                          <p:spTgt spid="535558"/>
                                        </p:tgtEl>
                                      </p:cBhvr>
                                      <p:to x="100000" y="95000"/>
                                    </p:animScale>
                                    <p:animScale>
                                      <p:cBhvr>
                                        <p:cTn id="45" dur="166" decel="50000">
                                          <p:stCondLst>
                                            <p:cond delay="1834"/>
                                          </p:stCondLst>
                                        </p:cTn>
                                        <p:tgtEl>
                                          <p:spTgt spid="5355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5" grpId="0" build="p"/>
      <p:bldP spid="53555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idx="4294967295"/>
          </p:nvPr>
        </p:nvSpPr>
        <p:spPr>
          <a:xfrm>
            <a:off x="228600" y="152400"/>
            <a:ext cx="7848600" cy="1143000"/>
          </a:xfrm>
          <a:noFill/>
        </p:spPr>
        <p:txBody>
          <a:bodyPr tIns="0" rIns="0" bIns="0"/>
          <a:lstStyle/>
          <a:p>
            <a:pPr eaLnBrk="1" hangingPunct="1"/>
            <a:r>
              <a:rPr lang="zh-CN" altLang="en-US" smtClean="0">
                <a:solidFill>
                  <a:schemeClr val="tx2"/>
                </a:solidFill>
                <a:latin typeface="Arial" pitchFamily="34" charset="0"/>
              </a:rPr>
              <a:t>看中距离：增宽</a:t>
            </a:r>
            <a:r>
              <a:rPr lang="en-US" altLang="zh-CN" smtClean="0">
                <a:solidFill>
                  <a:schemeClr val="tx2"/>
                </a:solidFill>
                <a:latin typeface="Arial" pitchFamily="34" charset="0"/>
              </a:rPr>
              <a:t>30%</a:t>
            </a:r>
          </a:p>
        </p:txBody>
      </p:sp>
      <p:sp>
        <p:nvSpPr>
          <p:cNvPr id="537603" name="Rectangle 3"/>
          <p:cNvSpPr>
            <a:spLocks noChangeArrowheads="1"/>
          </p:cNvSpPr>
          <p:nvPr/>
        </p:nvSpPr>
        <p:spPr bwMode="auto">
          <a:xfrm>
            <a:off x="304800" y="3489325"/>
            <a:ext cx="3200400" cy="701675"/>
          </a:xfrm>
          <a:prstGeom prst="rect">
            <a:avLst/>
          </a:prstGeom>
          <a:noFill/>
          <a:ln w="9525">
            <a:noFill/>
            <a:miter lim="800000"/>
            <a:headEnd/>
            <a:tailEnd/>
          </a:ln>
          <a:effectLst/>
        </p:spPr>
        <p:txBody>
          <a:bodyPr>
            <a:spAutoFit/>
          </a:bodyPr>
          <a:lstStyle/>
          <a:p>
            <a:r>
              <a:rPr lang="zh-CN" altLang="en-US" sz="2000">
                <a:solidFill>
                  <a:schemeClr val="accent2"/>
                </a:solidFill>
              </a:rPr>
              <a:t>而研究显示散光的方向也同样重要</a:t>
            </a:r>
            <a:r>
              <a:rPr lang="en-US" altLang="zh-CN" sz="2000">
                <a:solidFill>
                  <a:schemeClr val="accent2"/>
                </a:solidFill>
              </a:rPr>
              <a:t>…</a:t>
            </a:r>
          </a:p>
        </p:txBody>
      </p:sp>
      <p:pic>
        <p:nvPicPr>
          <p:cNvPr id="537604" name="Picture 4" descr="axis direction"/>
          <p:cNvPicPr>
            <a:picLocks noChangeAspect="1" noChangeArrowheads="1"/>
          </p:cNvPicPr>
          <p:nvPr/>
        </p:nvPicPr>
        <p:blipFill>
          <a:blip r:embed="rId3" cstate="print"/>
          <a:srcRect/>
          <a:stretch>
            <a:fillRect/>
          </a:stretch>
        </p:blipFill>
        <p:spPr bwMode="auto">
          <a:xfrm>
            <a:off x="3733800" y="1676400"/>
            <a:ext cx="4406900" cy="4419600"/>
          </a:xfrm>
          <a:prstGeom prst="rect">
            <a:avLst/>
          </a:prstGeom>
          <a:noFill/>
        </p:spPr>
      </p:pic>
      <p:sp>
        <p:nvSpPr>
          <p:cNvPr id="537605" name="Rectangle 5"/>
          <p:cNvSpPr>
            <a:spLocks noChangeArrowheads="1"/>
          </p:cNvSpPr>
          <p:nvPr/>
        </p:nvSpPr>
        <p:spPr bwMode="auto">
          <a:xfrm>
            <a:off x="428625" y="1474788"/>
            <a:ext cx="2019300" cy="946150"/>
          </a:xfrm>
          <a:prstGeom prst="rect">
            <a:avLst/>
          </a:prstGeom>
          <a:noFill/>
          <a:ln w="9525">
            <a:noFill/>
            <a:miter lim="800000"/>
            <a:headEnd/>
            <a:tailEnd/>
          </a:ln>
          <a:effectLst/>
        </p:spPr>
        <p:txBody>
          <a:bodyPr wrap="none">
            <a:spAutoFit/>
          </a:bodyPr>
          <a:lstStyle/>
          <a:p>
            <a:pPr algn="ctr"/>
            <a:r>
              <a:rPr lang="zh-CN" altLang="en-US" sz="3600" b="1">
                <a:solidFill>
                  <a:schemeClr val="accent2"/>
                </a:solidFill>
              </a:rPr>
              <a:t>轴位控制</a:t>
            </a:r>
          </a:p>
          <a:p>
            <a:pPr algn="ctr"/>
            <a:r>
              <a:rPr lang="en-US" altLang="zh-CN" sz="2000" b="1">
                <a:solidFill>
                  <a:schemeClr val="accent2"/>
                </a:solidFill>
              </a:rPr>
              <a:t>Axis Control</a:t>
            </a:r>
            <a:r>
              <a:rPr lang="en-US" altLang="zh-CN" sz="1200" b="1" baseline="100000">
                <a:solidFill>
                  <a:schemeClr val="accent2"/>
                </a:solidFill>
              </a:rPr>
              <a:t>™</a:t>
            </a:r>
          </a:p>
        </p:txBody>
      </p:sp>
      <p:grpSp>
        <p:nvGrpSpPr>
          <p:cNvPr id="2" name="Group 6"/>
          <p:cNvGrpSpPr>
            <a:grpSpLocks/>
          </p:cNvGrpSpPr>
          <p:nvPr/>
        </p:nvGrpSpPr>
        <p:grpSpPr bwMode="auto">
          <a:xfrm>
            <a:off x="228600" y="1676400"/>
            <a:ext cx="7999413" cy="4494213"/>
            <a:chOff x="144" y="1056"/>
            <a:chExt cx="5039" cy="2831"/>
          </a:xfrm>
        </p:grpSpPr>
        <p:pic>
          <p:nvPicPr>
            <p:cNvPr id="537607" name="Picture 7" descr="axis alignment"/>
            <p:cNvPicPr>
              <a:picLocks noChangeAspect="1" noChangeArrowheads="1"/>
            </p:cNvPicPr>
            <p:nvPr/>
          </p:nvPicPr>
          <p:blipFill>
            <a:blip r:embed="rId4" cstate="print"/>
            <a:srcRect/>
            <a:stretch>
              <a:fillRect/>
            </a:stretch>
          </p:blipFill>
          <p:spPr bwMode="auto">
            <a:xfrm>
              <a:off x="2352" y="1056"/>
              <a:ext cx="2831" cy="2831"/>
            </a:xfrm>
            <a:prstGeom prst="rect">
              <a:avLst/>
            </a:prstGeom>
            <a:noFill/>
          </p:spPr>
        </p:pic>
        <p:sp>
          <p:nvSpPr>
            <p:cNvPr id="537608" name="Rectangle 8"/>
            <p:cNvSpPr>
              <a:spLocks noChangeArrowheads="1"/>
            </p:cNvSpPr>
            <p:nvPr/>
          </p:nvSpPr>
          <p:spPr bwMode="auto">
            <a:xfrm>
              <a:off x="144" y="2112"/>
              <a:ext cx="2064" cy="634"/>
            </a:xfrm>
            <a:prstGeom prst="rect">
              <a:avLst/>
            </a:prstGeom>
            <a:solidFill>
              <a:schemeClr val="bg1"/>
            </a:solidFill>
            <a:ln w="9525">
              <a:noFill/>
              <a:miter lim="800000"/>
              <a:headEnd/>
              <a:tailEnd/>
            </a:ln>
            <a:effectLst/>
          </p:spPr>
          <p:txBody>
            <a:bodyPr>
              <a:spAutoFit/>
            </a:bodyPr>
            <a:lstStyle/>
            <a:p>
              <a:r>
                <a:rPr lang="zh-CN" altLang="en-US" sz="2000">
                  <a:solidFill>
                    <a:schemeClr val="accent2"/>
                  </a:solidFill>
                </a:rPr>
                <a:t>高级波阵面视觉提升技术让残余散光的方向呈垂直方向</a:t>
              </a:r>
              <a:r>
                <a:rPr lang="en-US" altLang="zh-CN" sz="2000">
                  <a:solidFill>
                    <a:schemeClr val="accent2"/>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a:xfrm>
            <a:off x="0" y="304800"/>
            <a:ext cx="8229600" cy="792163"/>
          </a:xfrm>
          <a:noFill/>
        </p:spPr>
        <p:txBody>
          <a:bodyPr/>
          <a:lstStyle/>
          <a:p>
            <a:r>
              <a:rPr lang="zh-CN" altLang="en-US" b="1" smtClean="0"/>
              <a:t>看近</a:t>
            </a:r>
            <a:r>
              <a:rPr lang="en-US" altLang="zh-CN" b="1" smtClean="0">
                <a:latin typeface="Arial Narrow"/>
              </a:rPr>
              <a:t>—</a:t>
            </a:r>
            <a:r>
              <a:rPr lang="zh-CN" altLang="en-US" sz="4000" smtClean="0"/>
              <a:t>视野更大，自是更自然舒适</a:t>
            </a:r>
          </a:p>
        </p:txBody>
      </p:sp>
      <p:pic>
        <p:nvPicPr>
          <p:cNvPr id="539651" name="Picture 3"/>
          <p:cNvPicPr>
            <a:picLocks noChangeAspect="1" noChangeArrowheads="1"/>
          </p:cNvPicPr>
          <p:nvPr/>
        </p:nvPicPr>
        <p:blipFill>
          <a:blip r:embed="rId3" cstate="print"/>
          <a:srcRect r="1817" b="7588"/>
          <a:stretch>
            <a:fillRect/>
          </a:stretch>
        </p:blipFill>
        <p:spPr bwMode="auto">
          <a:xfrm>
            <a:off x="4800600" y="2300288"/>
            <a:ext cx="3962400" cy="3270250"/>
          </a:xfrm>
          <a:prstGeom prst="rect">
            <a:avLst/>
          </a:prstGeom>
          <a:noFill/>
          <a:ln w="9525">
            <a:noFill/>
            <a:miter lim="800000"/>
            <a:headEnd/>
            <a:tailEnd/>
          </a:ln>
          <a:effectLst/>
        </p:spPr>
      </p:pic>
      <p:graphicFrame>
        <p:nvGraphicFramePr>
          <p:cNvPr id="539652" name="Object 4"/>
          <p:cNvGraphicFramePr>
            <a:graphicFrameLocks noChangeAspect="1"/>
          </p:cNvGraphicFramePr>
          <p:nvPr/>
        </p:nvGraphicFramePr>
        <p:xfrm>
          <a:off x="250825" y="2276475"/>
          <a:ext cx="4176713" cy="3268663"/>
        </p:xfrm>
        <a:graphic>
          <a:graphicData uri="http://schemas.openxmlformats.org/presentationml/2006/ole">
            <p:oleObj spid="_x0000_s239618" name="Photo Editor Photo" r:id="rId4" imgW="3238952" imgH="2591162" progId="">
              <p:embed/>
            </p:oleObj>
          </a:graphicData>
        </a:graphic>
      </p:graphicFrame>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AutoShape 2"/>
          <p:cNvSpPr>
            <a:spLocks noChangeAspect="1" noChangeArrowheads="1" noTextEdit="1"/>
          </p:cNvSpPr>
          <p:nvPr/>
        </p:nvSpPr>
        <p:spPr bwMode="auto">
          <a:xfrm>
            <a:off x="179388" y="1196975"/>
            <a:ext cx="1800225" cy="1584325"/>
          </a:xfrm>
          <a:prstGeom prst="rect">
            <a:avLst/>
          </a:prstGeom>
          <a:noFill/>
          <a:ln w="9525">
            <a:noFill/>
            <a:miter lim="800000"/>
            <a:headEnd/>
            <a:tailEnd/>
          </a:ln>
        </p:spPr>
        <p:txBody>
          <a:bodyPr/>
          <a:lstStyle/>
          <a:p>
            <a:endParaRPr lang="zh-CN" altLang="en-US"/>
          </a:p>
        </p:txBody>
      </p:sp>
      <p:grpSp>
        <p:nvGrpSpPr>
          <p:cNvPr id="2" name="Group 3"/>
          <p:cNvGrpSpPr>
            <a:grpSpLocks/>
          </p:cNvGrpSpPr>
          <p:nvPr/>
        </p:nvGrpSpPr>
        <p:grpSpPr bwMode="auto">
          <a:xfrm>
            <a:off x="2627313" y="4364038"/>
            <a:ext cx="5472112" cy="1101725"/>
            <a:chOff x="0" y="0"/>
            <a:chExt cx="3447" cy="694"/>
          </a:xfrm>
        </p:grpSpPr>
        <p:pic>
          <p:nvPicPr>
            <p:cNvPr id="517124" name="Picture 4"/>
            <p:cNvPicPr>
              <a:picLocks noChangeAspect="1" noChangeArrowheads="1"/>
            </p:cNvPicPr>
            <p:nvPr/>
          </p:nvPicPr>
          <p:blipFill>
            <a:blip r:embed="rId2" cstate="print"/>
            <a:srcRect/>
            <a:stretch>
              <a:fillRect/>
            </a:stretch>
          </p:blipFill>
          <p:spPr bwMode="auto">
            <a:xfrm>
              <a:off x="136" y="0"/>
              <a:ext cx="3175" cy="694"/>
            </a:xfrm>
            <a:prstGeom prst="rect">
              <a:avLst/>
            </a:prstGeom>
            <a:noFill/>
            <a:ln w="9525">
              <a:noFill/>
              <a:miter lim="800000"/>
              <a:headEnd/>
              <a:tailEnd/>
            </a:ln>
          </p:spPr>
        </p:pic>
        <p:sp>
          <p:nvSpPr>
            <p:cNvPr id="517125" name="Rectangle 5"/>
            <p:cNvSpPr>
              <a:spLocks noChangeArrowheads="1"/>
            </p:cNvSpPr>
            <p:nvPr/>
          </p:nvSpPr>
          <p:spPr bwMode="auto">
            <a:xfrm>
              <a:off x="0" y="0"/>
              <a:ext cx="3447" cy="680"/>
            </a:xfrm>
            <a:prstGeom prst="rect">
              <a:avLst/>
            </a:prstGeom>
            <a:noFill/>
            <a:ln w="47625">
              <a:solidFill>
                <a:srgbClr val="000066"/>
              </a:solidFill>
              <a:miter lim="800000"/>
              <a:headEnd/>
              <a:tailEnd/>
            </a:ln>
            <a:effectLst/>
          </p:spPr>
          <p:txBody>
            <a:bodyPr wrap="none" anchor="ctr"/>
            <a:lstStyle/>
            <a:p>
              <a:endParaRPr lang="zh-CN" altLang="en-US"/>
            </a:p>
          </p:txBody>
        </p:sp>
      </p:grpSp>
      <p:pic>
        <p:nvPicPr>
          <p:cNvPr id="517126" name="Picture 6"/>
          <p:cNvPicPr>
            <a:picLocks noChangeAspect="1" noChangeArrowheads="1"/>
          </p:cNvPicPr>
          <p:nvPr/>
        </p:nvPicPr>
        <p:blipFill>
          <a:blip r:embed="rId3" cstate="print"/>
          <a:srcRect/>
          <a:stretch>
            <a:fillRect/>
          </a:stretch>
        </p:blipFill>
        <p:spPr bwMode="auto">
          <a:xfrm>
            <a:off x="1116013" y="908050"/>
            <a:ext cx="2249487" cy="2413000"/>
          </a:xfrm>
          <a:prstGeom prst="rect">
            <a:avLst/>
          </a:prstGeom>
          <a:noFill/>
          <a:ln w="12700">
            <a:solidFill>
              <a:srgbClr val="462300"/>
            </a:solidFill>
            <a:miter lim="800000"/>
            <a:headEnd/>
            <a:tailEnd/>
          </a:ln>
          <a:effectLst/>
        </p:spPr>
      </p:pic>
      <p:sp>
        <p:nvSpPr>
          <p:cNvPr id="517127" name="Text Box 7"/>
          <p:cNvSpPr txBox="1">
            <a:spLocks noChangeArrowheads="1"/>
          </p:cNvSpPr>
          <p:nvPr/>
        </p:nvSpPr>
        <p:spPr bwMode="auto">
          <a:xfrm>
            <a:off x="971550" y="476250"/>
            <a:ext cx="2411413" cy="396875"/>
          </a:xfrm>
          <a:prstGeom prst="rect">
            <a:avLst/>
          </a:prstGeom>
          <a:noFill/>
          <a:ln w="9525">
            <a:noFill/>
            <a:miter lim="800000"/>
            <a:headEnd/>
            <a:tailEnd/>
          </a:ln>
          <a:effectLst/>
        </p:spPr>
        <p:txBody>
          <a:bodyPr>
            <a:spAutoFit/>
          </a:bodyPr>
          <a:lstStyle/>
          <a:p>
            <a:pPr algn="ctr">
              <a:spcBef>
                <a:spcPct val="50000"/>
              </a:spcBef>
            </a:pPr>
            <a:r>
              <a:rPr lang="zh-CN" altLang="en-US" sz="2000" b="1">
                <a:solidFill>
                  <a:srgbClr val="462300"/>
                </a:solidFill>
              </a:rPr>
              <a:t> 万里路睿视全新版</a:t>
            </a:r>
          </a:p>
        </p:txBody>
      </p:sp>
      <p:sp>
        <p:nvSpPr>
          <p:cNvPr id="517128" name="Line 8"/>
          <p:cNvSpPr>
            <a:spLocks noChangeShapeType="1"/>
          </p:cNvSpPr>
          <p:nvPr/>
        </p:nvSpPr>
        <p:spPr bwMode="auto">
          <a:xfrm>
            <a:off x="2555875" y="3211513"/>
            <a:ext cx="1511300" cy="1081087"/>
          </a:xfrm>
          <a:prstGeom prst="line">
            <a:avLst/>
          </a:prstGeom>
          <a:noFill/>
          <a:ln w="9525">
            <a:solidFill>
              <a:schemeClr val="tx1"/>
            </a:solidFill>
            <a:round/>
            <a:headEnd/>
            <a:tailEnd type="triangle" w="med" len="med"/>
          </a:ln>
          <a:effectLst/>
        </p:spPr>
        <p:txBody>
          <a:bodyPr/>
          <a:lstStyle/>
          <a:p>
            <a:endParaRPr lang="zh-CN" altLang="en-US"/>
          </a:p>
        </p:txBody>
      </p:sp>
      <p:sp>
        <p:nvSpPr>
          <p:cNvPr id="517129" name="Rectangle 9"/>
          <p:cNvSpPr>
            <a:spLocks noChangeArrowheads="1"/>
          </p:cNvSpPr>
          <p:nvPr/>
        </p:nvSpPr>
        <p:spPr bwMode="auto">
          <a:xfrm>
            <a:off x="3492500" y="2779713"/>
            <a:ext cx="1728788" cy="915987"/>
          </a:xfrm>
          <a:prstGeom prst="rect">
            <a:avLst/>
          </a:prstGeom>
          <a:noFill/>
          <a:ln w="9525">
            <a:noFill/>
            <a:miter lim="800000"/>
            <a:headEnd/>
            <a:tailEnd/>
          </a:ln>
          <a:effectLst/>
        </p:spPr>
        <p:txBody>
          <a:bodyPr>
            <a:spAutoFit/>
          </a:bodyPr>
          <a:lstStyle/>
          <a:p>
            <a:pPr algn="ctr" eaLnBrk="0" hangingPunct="0">
              <a:spcBef>
                <a:spcPct val="50000"/>
              </a:spcBef>
            </a:pPr>
            <a:r>
              <a:rPr lang="zh-CN" altLang="en-US" sz="2400">
                <a:latin typeface="Verdana" pitchFamily="34" charset="0"/>
              </a:rPr>
              <a:t>戴镜者镜度计算</a:t>
            </a:r>
            <a:br>
              <a:rPr lang="zh-CN" altLang="en-US" sz="2400">
                <a:latin typeface="Verdana" pitchFamily="34" charset="0"/>
              </a:rPr>
            </a:br>
            <a:r>
              <a:rPr lang="zh-CN" altLang="en-US" sz="2400">
                <a:latin typeface="Verdana" pitchFamily="34" charset="0"/>
              </a:rPr>
              <a:t> 系统的双标签</a:t>
            </a:r>
          </a:p>
        </p:txBody>
      </p:sp>
      <p:sp>
        <p:nvSpPr>
          <p:cNvPr id="517130" name="AutoShape 10"/>
          <p:cNvSpPr>
            <a:spLocks noChangeArrowheads="1"/>
          </p:cNvSpPr>
          <p:nvPr/>
        </p:nvSpPr>
        <p:spPr bwMode="auto">
          <a:xfrm>
            <a:off x="71438" y="6308725"/>
            <a:ext cx="323850" cy="287338"/>
          </a:xfrm>
          <a:prstGeom prst="curvedRightArrow">
            <a:avLst>
              <a:gd name="adj1" fmla="val 20000"/>
              <a:gd name="adj2" fmla="val 40000"/>
              <a:gd name="adj3" fmla="val 37569"/>
            </a:avLst>
          </a:prstGeom>
          <a:solidFill>
            <a:srgbClr val="800000"/>
          </a:solidFill>
          <a:ln w="9525">
            <a:solidFill>
              <a:schemeClr val="tx1"/>
            </a:solidFill>
            <a:miter lim="800000"/>
            <a:headEnd/>
            <a:tailEnd/>
          </a:ln>
          <a:effec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95400" y="533400"/>
            <a:ext cx="6767513" cy="5329238"/>
            <a:chOff x="0" y="0"/>
            <a:chExt cx="3719" cy="2812"/>
          </a:xfrm>
        </p:grpSpPr>
        <p:pic>
          <p:nvPicPr>
            <p:cNvPr id="518147" name="Picture 3" descr="图片1_副本2">
              <a:hlinkClick r:id="rId2" action="ppaction://hlinkfile"/>
            </p:cNvPr>
            <p:cNvPicPr>
              <a:picLocks noChangeAspect="1" noChangeArrowheads="1"/>
            </p:cNvPicPr>
            <p:nvPr/>
          </p:nvPicPr>
          <p:blipFill>
            <a:blip r:embed="rId3" cstate="print"/>
            <a:srcRect/>
            <a:stretch>
              <a:fillRect/>
            </a:stretch>
          </p:blipFill>
          <p:spPr bwMode="auto">
            <a:xfrm>
              <a:off x="0" y="0"/>
              <a:ext cx="3719" cy="2812"/>
            </a:xfrm>
            <a:prstGeom prst="rect">
              <a:avLst/>
            </a:prstGeom>
            <a:noFill/>
            <a:ln w="9525">
              <a:noFill/>
              <a:miter lim="800000"/>
              <a:headEnd/>
              <a:tailEnd/>
            </a:ln>
          </p:spPr>
        </p:pic>
        <p:sp>
          <p:nvSpPr>
            <p:cNvPr id="518148" name="Rectangle 4"/>
            <p:cNvSpPr>
              <a:spLocks noChangeArrowheads="1"/>
            </p:cNvSpPr>
            <p:nvPr/>
          </p:nvSpPr>
          <p:spPr bwMode="auto">
            <a:xfrm>
              <a:off x="273" y="2178"/>
              <a:ext cx="1113" cy="193"/>
            </a:xfrm>
            <a:prstGeom prst="rect">
              <a:avLst/>
            </a:prstGeom>
            <a:solidFill>
              <a:srgbClr val="B2B2B2"/>
            </a:solidFill>
            <a:ln w="9525">
              <a:noFill/>
              <a:miter lim="800000"/>
              <a:headEnd/>
              <a:tailEnd/>
            </a:ln>
            <a:effectLst/>
          </p:spPr>
          <p:txBody>
            <a:bodyPr wrap="none">
              <a:spAutoFit/>
            </a:bodyPr>
            <a:lstStyle/>
            <a:p>
              <a:r>
                <a:rPr lang="zh-CN" altLang="en-US" b="1">
                  <a:solidFill>
                    <a:srgbClr val="5F5F5F"/>
                  </a:solidFill>
                </a:rPr>
                <a:t>任何光线高清视觉</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152400"/>
          <a:ext cx="56388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线形标注 1 4"/>
          <p:cNvSpPr/>
          <p:nvPr/>
        </p:nvSpPr>
        <p:spPr>
          <a:xfrm>
            <a:off x="6019800" y="228600"/>
            <a:ext cx="2438400" cy="914400"/>
          </a:xfrm>
          <a:prstGeom prst="borderCallout1">
            <a:avLst>
              <a:gd name="adj1" fmla="val 18750"/>
              <a:gd name="adj2" fmla="val -8333"/>
              <a:gd name="adj3" fmla="val 66346"/>
              <a:gd name="adj4" fmla="val -11910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视爵、</a:t>
            </a:r>
            <a:r>
              <a:rPr lang="en-US" altLang="zh-CN" dirty="0" smtClean="0"/>
              <a:t>F360</a:t>
            </a:r>
            <a:r>
              <a:rPr lang="zh-CN" altLang="en-US" dirty="0" smtClean="0"/>
              <a:t>、</a:t>
            </a:r>
            <a:r>
              <a:rPr lang="en-US" altLang="zh-CN" dirty="0" smtClean="0"/>
              <a:t>EC</a:t>
            </a:r>
            <a:r>
              <a:rPr lang="zh-CN" altLang="en-US" dirty="0" smtClean="0"/>
              <a:t>、       </a:t>
            </a:r>
            <a:r>
              <a:rPr lang="en-US" altLang="zh-CN" dirty="0" smtClean="0"/>
              <a:t>S</a:t>
            </a:r>
            <a:r>
              <a:rPr lang="zh-CN" altLang="en-US" dirty="0" smtClean="0"/>
              <a:t>系列</a:t>
            </a:r>
            <a:endParaRPr lang="zh-CN" altLang="en-US" dirty="0"/>
          </a:p>
        </p:txBody>
      </p:sp>
      <p:sp>
        <p:nvSpPr>
          <p:cNvPr id="9" name="线形标注 1 8"/>
          <p:cNvSpPr/>
          <p:nvPr/>
        </p:nvSpPr>
        <p:spPr>
          <a:xfrm>
            <a:off x="6019800" y="1295400"/>
            <a:ext cx="2438400" cy="1066800"/>
          </a:xfrm>
          <a:prstGeom prst="borderCallout1">
            <a:avLst>
              <a:gd name="adj1" fmla="val 18750"/>
              <a:gd name="adj2" fmla="val -8333"/>
              <a:gd name="adj3" fmla="val 56090"/>
              <a:gd name="adj4" fmla="val -966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睿视</a:t>
            </a:r>
            <a:r>
              <a:rPr lang="en-US" altLang="zh-CN" dirty="0" smtClean="0">
                <a:solidFill>
                  <a:schemeClr val="dk1"/>
                </a:solidFill>
              </a:rPr>
              <a:t>A360</a:t>
            </a:r>
            <a:r>
              <a:rPr lang="zh-CN" altLang="en-US" dirty="0" smtClean="0">
                <a:solidFill>
                  <a:schemeClr val="dk1"/>
                </a:solidFill>
              </a:rPr>
              <a:t>、运动镜、电脑镜、</a:t>
            </a:r>
            <a:r>
              <a:rPr lang="en-US" altLang="zh-CN" dirty="0" smtClean="0">
                <a:solidFill>
                  <a:schemeClr val="dk1"/>
                </a:solidFill>
              </a:rPr>
              <a:t>EC</a:t>
            </a:r>
            <a:endParaRPr lang="zh-CN" altLang="en-US" dirty="0" smtClean="0">
              <a:solidFill>
                <a:schemeClr val="dk1"/>
              </a:solidFill>
            </a:endParaRPr>
          </a:p>
        </p:txBody>
      </p:sp>
      <p:sp>
        <p:nvSpPr>
          <p:cNvPr id="10" name="线形标注 1 9"/>
          <p:cNvSpPr/>
          <p:nvPr/>
        </p:nvSpPr>
        <p:spPr>
          <a:xfrm>
            <a:off x="6019800" y="4953000"/>
            <a:ext cx="2438400" cy="1066800"/>
          </a:xfrm>
          <a:prstGeom prst="borderCallout1">
            <a:avLst>
              <a:gd name="adj1" fmla="val 18750"/>
              <a:gd name="adj2" fmla="val -8333"/>
              <a:gd name="adj3" fmla="val 28398"/>
              <a:gd name="adj4" fmla="val -3314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自由视</a:t>
            </a:r>
            <a:r>
              <a:rPr lang="en-US" altLang="zh-CN" dirty="0" smtClean="0">
                <a:solidFill>
                  <a:schemeClr val="dk1"/>
                </a:solidFill>
              </a:rPr>
              <a:t>DFB</a:t>
            </a:r>
            <a:endParaRPr lang="zh-CN" altLang="en-US" dirty="0" smtClean="0">
              <a:solidFill>
                <a:schemeClr val="dk1"/>
              </a:solidFill>
            </a:endParaRPr>
          </a:p>
        </p:txBody>
      </p:sp>
      <p:sp>
        <p:nvSpPr>
          <p:cNvPr id="11" name="线形标注 1 10"/>
          <p:cNvSpPr/>
          <p:nvPr/>
        </p:nvSpPr>
        <p:spPr>
          <a:xfrm>
            <a:off x="6019800" y="3733800"/>
            <a:ext cx="2438400" cy="1066800"/>
          </a:xfrm>
          <a:prstGeom prst="borderCallout1">
            <a:avLst>
              <a:gd name="adj1" fmla="val 18750"/>
              <a:gd name="adj2" fmla="val -8333"/>
              <a:gd name="adj3" fmla="val 33672"/>
              <a:gd name="adj4" fmla="val -5506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舒适型</a:t>
            </a:r>
            <a:r>
              <a:rPr lang="en-US" altLang="zh-CN" dirty="0" smtClean="0"/>
              <a:t>DFB</a:t>
            </a:r>
            <a:r>
              <a:rPr lang="zh-CN" altLang="en-US" dirty="0" smtClean="0"/>
              <a:t>，</a:t>
            </a:r>
            <a:r>
              <a:rPr lang="en-US" altLang="zh-CN" dirty="0" smtClean="0"/>
              <a:t>A360,</a:t>
            </a:r>
            <a:r>
              <a:rPr lang="zh-CN" altLang="en-US" dirty="0" smtClean="0"/>
              <a:t>电脑镜</a:t>
            </a:r>
            <a:endParaRPr lang="zh-CN" altLang="en-US" dirty="0" smtClean="0">
              <a:solidFill>
                <a:schemeClr val="dk1"/>
              </a:solidFill>
            </a:endParaRPr>
          </a:p>
        </p:txBody>
      </p:sp>
      <p:sp>
        <p:nvSpPr>
          <p:cNvPr id="12" name="线形标注 1 11"/>
          <p:cNvSpPr/>
          <p:nvPr/>
        </p:nvSpPr>
        <p:spPr>
          <a:xfrm>
            <a:off x="6019800" y="2514600"/>
            <a:ext cx="2438400" cy="1066800"/>
          </a:xfrm>
          <a:prstGeom prst="borderCallout1">
            <a:avLst>
              <a:gd name="adj1" fmla="val 18750"/>
              <a:gd name="adj2" fmla="val -8333"/>
              <a:gd name="adj3" fmla="val 41585"/>
              <a:gd name="adj4" fmla="val -7641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睿视</a:t>
            </a:r>
            <a:r>
              <a:rPr lang="en-US" altLang="zh-CN" dirty="0" smtClean="0">
                <a:solidFill>
                  <a:schemeClr val="dk1"/>
                </a:solidFill>
              </a:rPr>
              <a:t>A360</a:t>
            </a:r>
            <a:r>
              <a:rPr lang="zh-CN" altLang="en-US" dirty="0" smtClean="0">
                <a:solidFill>
                  <a:schemeClr val="dk1"/>
                </a:solidFill>
              </a:rPr>
              <a:t>，</a:t>
            </a:r>
            <a:r>
              <a:rPr lang="zh-CN" altLang="en-US" dirty="0" smtClean="0"/>
              <a:t>舒适</a:t>
            </a:r>
            <a:r>
              <a:rPr lang="en-US" altLang="zh-CN" dirty="0" smtClean="0"/>
              <a:t>A360</a:t>
            </a:r>
            <a:r>
              <a:rPr lang="zh-CN" altLang="en-US" dirty="0" smtClean="0"/>
              <a:t>运动镜</a:t>
            </a:r>
            <a:endParaRPr lang="zh-CN" altLang="en-US" dirty="0" smtClean="0">
              <a:solidFill>
                <a:schemeClr val="dk1"/>
              </a:solidFill>
            </a:endParaRPr>
          </a:p>
        </p:txBody>
      </p:sp>
      <p:sp>
        <p:nvSpPr>
          <p:cNvPr id="8" name="TextBox 7"/>
          <p:cNvSpPr txBox="1"/>
          <p:nvPr/>
        </p:nvSpPr>
        <p:spPr>
          <a:xfrm>
            <a:off x="1066800" y="6096000"/>
            <a:ext cx="3810000" cy="369332"/>
          </a:xfrm>
          <a:prstGeom prst="rect">
            <a:avLst/>
          </a:prstGeom>
          <a:noFill/>
        </p:spPr>
        <p:txBody>
          <a:bodyPr wrap="square" rtlCol="0">
            <a:spAutoFit/>
          </a:bodyPr>
          <a:lstStyle/>
          <a:p>
            <a:r>
              <a:rPr lang="zh-CN" altLang="en-US" dirty="0" smtClean="0"/>
              <a:t>正确处方，了解戴镜习惯及环境</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973762"/>
          </a:xfrm>
        </p:spPr>
        <p:txBody>
          <a:bodyPr>
            <a:normAutofit/>
          </a:bodyPr>
          <a:lstStyle/>
          <a:p>
            <a:r>
              <a:rPr lang="zh-CN" altLang="en-US" sz="5400" b="1" dirty="0" smtClean="0">
                <a:solidFill>
                  <a:srgbClr val="C00000"/>
                </a:solidFill>
                <a:effectLst>
                  <a:outerShdw blurRad="38100" dist="38100" dir="2700000" algn="tl">
                    <a:srgbClr val="000000">
                      <a:alpha val="43137"/>
                    </a:srgbClr>
                  </a:outerShdw>
                </a:effectLst>
              </a:rPr>
              <a:t>正确认识客户，</a:t>
            </a:r>
            <a:r>
              <a:rPr lang="en-US" altLang="zh-CN" sz="5400" b="1" dirty="0" smtClean="0">
                <a:solidFill>
                  <a:srgbClr val="C00000"/>
                </a:solidFill>
                <a:effectLst>
                  <a:outerShdw blurRad="38100" dist="38100" dir="2700000" algn="tl">
                    <a:srgbClr val="000000">
                      <a:alpha val="43137"/>
                    </a:srgbClr>
                  </a:outerShdw>
                </a:effectLst>
              </a:rPr>
              <a:t/>
            </a:r>
            <a:br>
              <a:rPr lang="en-US" altLang="zh-CN" sz="5400" b="1" dirty="0" smtClean="0">
                <a:solidFill>
                  <a:srgbClr val="C00000"/>
                </a:solidFill>
                <a:effectLst>
                  <a:outerShdw blurRad="38100" dist="38100" dir="2700000" algn="tl">
                    <a:srgbClr val="000000">
                      <a:alpha val="43137"/>
                    </a:srgbClr>
                  </a:outerShdw>
                </a:effectLst>
              </a:rPr>
            </a:br>
            <a:r>
              <a:rPr lang="en-US" altLang="zh-CN" sz="5400" b="1" dirty="0" smtClean="0">
                <a:solidFill>
                  <a:srgbClr val="C00000"/>
                </a:solidFill>
                <a:effectLst>
                  <a:outerShdw blurRad="38100" dist="38100" dir="2700000" algn="tl">
                    <a:srgbClr val="000000">
                      <a:alpha val="43137"/>
                    </a:srgbClr>
                  </a:outerShdw>
                </a:effectLst>
              </a:rPr>
              <a:t/>
            </a:r>
            <a:br>
              <a:rPr lang="en-US" altLang="zh-CN" sz="5400" b="1" dirty="0" smtClean="0">
                <a:solidFill>
                  <a:srgbClr val="C00000"/>
                </a:solidFill>
                <a:effectLst>
                  <a:outerShdw blurRad="38100" dist="38100" dir="2700000" algn="tl">
                    <a:srgbClr val="000000">
                      <a:alpha val="43137"/>
                    </a:srgbClr>
                  </a:outerShdw>
                </a:effectLst>
              </a:rPr>
            </a:br>
            <a:r>
              <a:rPr lang="zh-CN" altLang="en-US" sz="5400" b="1" dirty="0" smtClean="0">
                <a:solidFill>
                  <a:srgbClr val="C00000"/>
                </a:solidFill>
                <a:effectLst>
                  <a:outerShdw blurRad="38100" dist="38100" dir="2700000" algn="tl">
                    <a:srgbClr val="000000">
                      <a:alpha val="43137"/>
                    </a:srgbClr>
                  </a:outerShdw>
                </a:effectLst>
              </a:rPr>
              <a:t>对应需求，</a:t>
            </a:r>
            <a:r>
              <a:rPr lang="en-US" altLang="zh-CN" sz="5400" b="1" dirty="0" smtClean="0">
                <a:solidFill>
                  <a:srgbClr val="C00000"/>
                </a:solidFill>
                <a:effectLst>
                  <a:outerShdw blurRad="38100" dist="38100" dir="2700000" algn="tl">
                    <a:srgbClr val="000000">
                      <a:alpha val="43137"/>
                    </a:srgbClr>
                  </a:outerShdw>
                </a:effectLst>
              </a:rPr>
              <a:t/>
            </a:r>
            <a:br>
              <a:rPr lang="en-US" altLang="zh-CN" sz="5400" b="1" dirty="0" smtClean="0">
                <a:solidFill>
                  <a:srgbClr val="C00000"/>
                </a:solidFill>
                <a:effectLst>
                  <a:outerShdw blurRad="38100" dist="38100" dir="2700000" algn="tl">
                    <a:srgbClr val="000000">
                      <a:alpha val="43137"/>
                    </a:srgbClr>
                  </a:outerShdw>
                </a:effectLst>
              </a:rPr>
            </a:br>
            <a:r>
              <a:rPr lang="en-US" altLang="zh-CN" sz="5400" b="1" dirty="0" smtClean="0">
                <a:solidFill>
                  <a:srgbClr val="C00000"/>
                </a:solidFill>
                <a:effectLst>
                  <a:outerShdw blurRad="38100" dist="38100" dir="2700000" algn="tl">
                    <a:srgbClr val="000000">
                      <a:alpha val="43137"/>
                    </a:srgbClr>
                  </a:outerShdw>
                </a:effectLst>
              </a:rPr>
              <a:t/>
            </a:r>
            <a:br>
              <a:rPr lang="en-US" altLang="zh-CN" sz="5400" b="1" dirty="0" smtClean="0">
                <a:solidFill>
                  <a:srgbClr val="C00000"/>
                </a:solidFill>
                <a:effectLst>
                  <a:outerShdw blurRad="38100" dist="38100" dir="2700000" algn="tl">
                    <a:srgbClr val="000000">
                      <a:alpha val="43137"/>
                    </a:srgbClr>
                  </a:outerShdw>
                </a:effectLst>
              </a:rPr>
            </a:br>
            <a:r>
              <a:rPr lang="zh-CN" altLang="en-US" sz="5400" b="1" dirty="0" smtClean="0">
                <a:solidFill>
                  <a:srgbClr val="C00000"/>
                </a:solidFill>
                <a:effectLst>
                  <a:outerShdw blurRad="38100" dist="38100" dir="2700000" algn="tl">
                    <a:srgbClr val="000000">
                      <a:alpha val="43137"/>
                    </a:srgbClr>
                  </a:outerShdw>
                </a:effectLst>
              </a:rPr>
              <a:t>是成功销售的不二法门！</a:t>
            </a:r>
            <a:endParaRPr lang="zh-CN" altLang="en-US" sz="5400" b="1" dirty="0">
              <a:solidFill>
                <a:srgbClr val="C0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152400"/>
          <a:ext cx="56388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线形标注 1 4"/>
          <p:cNvSpPr/>
          <p:nvPr/>
        </p:nvSpPr>
        <p:spPr>
          <a:xfrm>
            <a:off x="6019800" y="228600"/>
            <a:ext cx="2438400" cy="914400"/>
          </a:xfrm>
          <a:prstGeom prst="borderCallout1">
            <a:avLst>
              <a:gd name="adj1" fmla="val 18750"/>
              <a:gd name="adj2" fmla="val -8333"/>
              <a:gd name="adj3" fmla="val 66346"/>
              <a:gd name="adj4" fmla="val -11910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视爵、</a:t>
            </a:r>
            <a:r>
              <a:rPr lang="en-US" altLang="zh-CN" dirty="0" smtClean="0"/>
              <a:t>F360</a:t>
            </a:r>
            <a:r>
              <a:rPr lang="zh-CN" altLang="en-US" dirty="0" smtClean="0"/>
              <a:t>、</a:t>
            </a:r>
            <a:r>
              <a:rPr lang="en-US" altLang="zh-CN" dirty="0" smtClean="0"/>
              <a:t>EC</a:t>
            </a:r>
            <a:r>
              <a:rPr lang="zh-CN" altLang="en-US" dirty="0" smtClean="0"/>
              <a:t>、       </a:t>
            </a:r>
            <a:r>
              <a:rPr lang="en-US" altLang="zh-CN" dirty="0" smtClean="0"/>
              <a:t>S</a:t>
            </a:r>
            <a:r>
              <a:rPr lang="zh-CN" altLang="en-US" dirty="0" smtClean="0"/>
              <a:t>系列</a:t>
            </a:r>
            <a:endParaRPr lang="zh-CN" altLang="en-US" dirty="0"/>
          </a:p>
        </p:txBody>
      </p:sp>
      <p:sp>
        <p:nvSpPr>
          <p:cNvPr id="9" name="线形标注 1 8"/>
          <p:cNvSpPr/>
          <p:nvPr/>
        </p:nvSpPr>
        <p:spPr>
          <a:xfrm>
            <a:off x="6019800" y="1295400"/>
            <a:ext cx="2438400" cy="1066800"/>
          </a:xfrm>
          <a:prstGeom prst="borderCallout1">
            <a:avLst>
              <a:gd name="adj1" fmla="val 18750"/>
              <a:gd name="adj2" fmla="val -8333"/>
              <a:gd name="adj3" fmla="val 56090"/>
              <a:gd name="adj4" fmla="val -966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睿视</a:t>
            </a:r>
            <a:r>
              <a:rPr lang="en-US" altLang="zh-CN" dirty="0" smtClean="0">
                <a:solidFill>
                  <a:schemeClr val="dk1"/>
                </a:solidFill>
              </a:rPr>
              <a:t>A360</a:t>
            </a:r>
            <a:r>
              <a:rPr lang="zh-CN" altLang="en-US" dirty="0" smtClean="0">
                <a:solidFill>
                  <a:schemeClr val="dk1"/>
                </a:solidFill>
              </a:rPr>
              <a:t>、运动镜、电脑镜、</a:t>
            </a:r>
            <a:r>
              <a:rPr lang="en-US" altLang="zh-CN" dirty="0" smtClean="0">
                <a:solidFill>
                  <a:schemeClr val="dk1"/>
                </a:solidFill>
              </a:rPr>
              <a:t>EC</a:t>
            </a:r>
            <a:endParaRPr lang="zh-CN" altLang="en-US" dirty="0" smtClean="0">
              <a:solidFill>
                <a:schemeClr val="dk1"/>
              </a:solidFill>
            </a:endParaRPr>
          </a:p>
        </p:txBody>
      </p:sp>
      <p:sp>
        <p:nvSpPr>
          <p:cNvPr id="10" name="线形标注 1 9"/>
          <p:cNvSpPr/>
          <p:nvPr/>
        </p:nvSpPr>
        <p:spPr>
          <a:xfrm>
            <a:off x="6019800" y="4953000"/>
            <a:ext cx="2438400" cy="1066800"/>
          </a:xfrm>
          <a:prstGeom prst="borderCallout1">
            <a:avLst>
              <a:gd name="adj1" fmla="val 18750"/>
              <a:gd name="adj2" fmla="val -8333"/>
              <a:gd name="adj3" fmla="val 28398"/>
              <a:gd name="adj4" fmla="val -3314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自由视</a:t>
            </a:r>
            <a:r>
              <a:rPr lang="en-US" altLang="zh-CN" dirty="0" smtClean="0">
                <a:solidFill>
                  <a:schemeClr val="dk1"/>
                </a:solidFill>
              </a:rPr>
              <a:t>DFB</a:t>
            </a:r>
            <a:endParaRPr lang="zh-CN" altLang="en-US" dirty="0" smtClean="0">
              <a:solidFill>
                <a:schemeClr val="dk1"/>
              </a:solidFill>
            </a:endParaRPr>
          </a:p>
        </p:txBody>
      </p:sp>
      <p:sp>
        <p:nvSpPr>
          <p:cNvPr id="11" name="线形标注 1 10"/>
          <p:cNvSpPr/>
          <p:nvPr/>
        </p:nvSpPr>
        <p:spPr>
          <a:xfrm>
            <a:off x="6019800" y="3733800"/>
            <a:ext cx="2438400" cy="1066800"/>
          </a:xfrm>
          <a:prstGeom prst="borderCallout1">
            <a:avLst>
              <a:gd name="adj1" fmla="val 18750"/>
              <a:gd name="adj2" fmla="val -8333"/>
              <a:gd name="adj3" fmla="val 33672"/>
              <a:gd name="adj4" fmla="val -5506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舒适型</a:t>
            </a:r>
            <a:r>
              <a:rPr lang="en-US" altLang="zh-CN" dirty="0" smtClean="0"/>
              <a:t>DFB</a:t>
            </a:r>
            <a:r>
              <a:rPr lang="zh-CN" altLang="en-US" dirty="0" smtClean="0"/>
              <a:t>，</a:t>
            </a:r>
            <a:r>
              <a:rPr lang="en-US" altLang="zh-CN" dirty="0" smtClean="0"/>
              <a:t>A360,</a:t>
            </a:r>
            <a:r>
              <a:rPr lang="zh-CN" altLang="en-US" dirty="0" smtClean="0"/>
              <a:t>电脑镜</a:t>
            </a:r>
            <a:endParaRPr lang="zh-CN" altLang="en-US" dirty="0" smtClean="0">
              <a:solidFill>
                <a:schemeClr val="dk1"/>
              </a:solidFill>
            </a:endParaRPr>
          </a:p>
        </p:txBody>
      </p:sp>
      <p:sp>
        <p:nvSpPr>
          <p:cNvPr id="12" name="线形标注 1 11"/>
          <p:cNvSpPr/>
          <p:nvPr/>
        </p:nvSpPr>
        <p:spPr>
          <a:xfrm>
            <a:off x="6019800" y="2514600"/>
            <a:ext cx="2438400" cy="1066800"/>
          </a:xfrm>
          <a:prstGeom prst="borderCallout1">
            <a:avLst>
              <a:gd name="adj1" fmla="val 18750"/>
              <a:gd name="adj2" fmla="val -8333"/>
              <a:gd name="adj3" fmla="val 41585"/>
              <a:gd name="adj4" fmla="val -7641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chemeClr val="dk1"/>
                </a:solidFill>
              </a:rPr>
              <a:t>睿视</a:t>
            </a:r>
            <a:r>
              <a:rPr lang="en-US" altLang="zh-CN" dirty="0" smtClean="0">
                <a:solidFill>
                  <a:schemeClr val="dk1"/>
                </a:solidFill>
              </a:rPr>
              <a:t>A360</a:t>
            </a:r>
            <a:r>
              <a:rPr lang="zh-CN" altLang="en-US" dirty="0" smtClean="0">
                <a:solidFill>
                  <a:schemeClr val="dk1"/>
                </a:solidFill>
              </a:rPr>
              <a:t>，</a:t>
            </a:r>
            <a:r>
              <a:rPr lang="zh-CN" altLang="en-US" dirty="0" smtClean="0"/>
              <a:t>舒适</a:t>
            </a:r>
            <a:r>
              <a:rPr lang="en-US" altLang="zh-CN" dirty="0" smtClean="0"/>
              <a:t>A360</a:t>
            </a:r>
            <a:r>
              <a:rPr lang="zh-CN" altLang="en-US" dirty="0" smtClean="0"/>
              <a:t>运动镜</a:t>
            </a:r>
            <a:endParaRPr lang="zh-CN" altLang="en-US" dirty="0" smtClean="0">
              <a:solidFill>
                <a:schemeClr val="dk1"/>
              </a:solidFill>
            </a:endParaRPr>
          </a:p>
        </p:txBody>
      </p:sp>
      <p:sp>
        <p:nvSpPr>
          <p:cNvPr id="8" name="TextBox 7"/>
          <p:cNvSpPr txBox="1"/>
          <p:nvPr/>
        </p:nvSpPr>
        <p:spPr>
          <a:xfrm>
            <a:off x="1066800" y="6096000"/>
            <a:ext cx="3810000" cy="369332"/>
          </a:xfrm>
          <a:prstGeom prst="rect">
            <a:avLst/>
          </a:prstGeom>
          <a:noFill/>
        </p:spPr>
        <p:txBody>
          <a:bodyPr wrap="square" rtlCol="0">
            <a:spAutoFit/>
          </a:bodyPr>
          <a:lstStyle/>
          <a:p>
            <a:r>
              <a:rPr lang="zh-CN" altLang="en-US" dirty="0" smtClean="0"/>
              <a:t>正确处方，了解戴镜习惯及环境</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14"/>
          <p:cNvSpPr>
            <a:spLocks noChangeArrowheads="1"/>
          </p:cNvSpPr>
          <p:nvPr/>
        </p:nvSpPr>
        <p:spPr bwMode="auto">
          <a:xfrm>
            <a:off x="1295400" y="2133600"/>
            <a:ext cx="6705600" cy="2751522"/>
          </a:xfrm>
          <a:prstGeom prst="rect">
            <a:avLst/>
          </a:prstGeom>
          <a:noFill/>
          <a:ln w="9525">
            <a:noFill/>
            <a:miter lim="800000"/>
            <a:headEnd/>
            <a:tailEnd/>
          </a:ln>
        </p:spPr>
        <p:txBody>
          <a:bodyPr wrap="square">
            <a:spAutoFit/>
          </a:bodyPr>
          <a:lstStyle/>
          <a:p>
            <a:pPr>
              <a:lnSpc>
                <a:spcPct val="120000"/>
              </a:lnSpc>
            </a:pPr>
            <a:r>
              <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1</a:t>
            </a:r>
            <a:r>
              <a:rPr lang="zh-CN" altLang="en-US"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、价格</a:t>
            </a:r>
            <a:endPar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endParaRPr>
          </a:p>
          <a:p>
            <a:pPr>
              <a:lnSpc>
                <a:spcPct val="120000"/>
              </a:lnSpc>
            </a:pPr>
            <a:r>
              <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2</a:t>
            </a:r>
            <a:r>
              <a:rPr lang="zh-CN" altLang="en-US"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、视野小</a:t>
            </a:r>
            <a:endPar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endParaRPr>
          </a:p>
          <a:p>
            <a:pPr>
              <a:lnSpc>
                <a:spcPct val="120000"/>
              </a:lnSpc>
            </a:pPr>
            <a:r>
              <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3</a:t>
            </a:r>
            <a:r>
              <a:rPr lang="zh-CN" altLang="en-US" sz="3600" b="1" dirty="0" smtClean="0">
                <a:solidFill>
                  <a:srgbClr val="FF6600"/>
                </a:solidFill>
                <a:effectLst>
                  <a:outerShdw blurRad="38100" dist="38100" dir="2700000" algn="tl">
                    <a:srgbClr val="C0C0C0"/>
                  </a:outerShdw>
                </a:effectLst>
                <a:latin typeface="微软雅黑" pitchFamily="34" charset="-122"/>
                <a:ea typeface="微软雅黑" pitchFamily="34" charset="-122"/>
              </a:rPr>
              <a:t>、走路晃动感强</a:t>
            </a:r>
            <a:endParaRPr lang="en-US" altLang="zh-CN" sz="3600" b="1" dirty="0" smtClean="0">
              <a:solidFill>
                <a:srgbClr val="FF6600"/>
              </a:solidFill>
              <a:effectLst>
                <a:outerShdw blurRad="38100" dist="38100" dir="2700000" algn="tl">
                  <a:srgbClr val="C0C0C0"/>
                </a:outerShdw>
              </a:effectLst>
              <a:latin typeface="微软雅黑" pitchFamily="34" charset="-122"/>
              <a:ea typeface="微软雅黑" pitchFamily="34" charset="-122"/>
            </a:endParaRPr>
          </a:p>
          <a:p>
            <a:pPr>
              <a:lnSpc>
                <a:spcPct val="120000"/>
              </a:lnSpc>
            </a:pPr>
            <a:endParaRPr lang="zh-CN" altLang="en-US" sz="3600" b="1" dirty="0">
              <a:solidFill>
                <a:srgbClr val="FF6600"/>
              </a:solidFill>
              <a:effectLst>
                <a:outerShdw blurRad="38100" dist="38100" dir="2700000" algn="tl">
                  <a:srgbClr val="C0C0C0"/>
                </a:outerShdw>
              </a:effectLst>
              <a:latin typeface="微软雅黑" pitchFamily="34" charset="-122"/>
              <a:ea typeface="微软雅黑" pitchFamily="34" charset="-122"/>
            </a:endParaRPr>
          </a:p>
        </p:txBody>
      </p:sp>
      <p:sp>
        <p:nvSpPr>
          <p:cNvPr id="519171" name="AutoShape 30"/>
          <p:cNvSpPr>
            <a:spLocks noChangeArrowheads="1"/>
          </p:cNvSpPr>
          <p:nvPr/>
        </p:nvSpPr>
        <p:spPr bwMode="auto">
          <a:xfrm>
            <a:off x="1219200" y="990600"/>
            <a:ext cx="6858000" cy="838200"/>
          </a:xfrm>
          <a:prstGeom prst="roundRect">
            <a:avLst>
              <a:gd name="adj" fmla="val 2681"/>
            </a:avLst>
          </a:prstGeom>
          <a:solidFill>
            <a:schemeClr val="tx1"/>
          </a:solidFill>
          <a:ln w="9525">
            <a:solidFill>
              <a:schemeClr val="tx1"/>
            </a:solidFill>
            <a:round/>
            <a:headEnd/>
            <a:tailEnd/>
          </a:ln>
        </p:spPr>
        <p:txBody>
          <a:bodyPr wrap="none" anchor="ctr"/>
          <a:lstStyle/>
          <a:p>
            <a:endParaRPr lang="zh-CN" altLang="en-US"/>
          </a:p>
        </p:txBody>
      </p:sp>
      <p:sp>
        <p:nvSpPr>
          <p:cNvPr id="519172" name="Rectangle 31"/>
          <p:cNvSpPr>
            <a:spLocks noChangeArrowheads="1"/>
          </p:cNvSpPr>
          <p:nvPr/>
        </p:nvSpPr>
        <p:spPr bwMode="auto">
          <a:xfrm>
            <a:off x="1143000" y="1143000"/>
            <a:ext cx="6858000" cy="584775"/>
          </a:xfrm>
          <a:prstGeom prst="rect">
            <a:avLst/>
          </a:prstGeom>
          <a:noFill/>
          <a:ln w="9525">
            <a:noFill/>
            <a:miter lim="800000"/>
            <a:headEnd/>
            <a:tailEnd/>
          </a:ln>
        </p:spPr>
        <p:txBody>
          <a:bodyPr wrap="square">
            <a:spAutoFit/>
          </a:bodyPr>
          <a:lstStyle/>
          <a:p>
            <a:pPr algn="ctr"/>
            <a:r>
              <a:rPr lang="zh-CN" altLang="en-US" sz="3200" b="1" dirty="0" smtClean="0">
                <a:solidFill>
                  <a:schemeClr val="bg1"/>
                </a:solidFill>
                <a:ea typeface="华文仿宋" pitchFamily="2" charset="-122"/>
              </a:rPr>
              <a:t>阻碍中国消费者购买渐进片的原因</a:t>
            </a:r>
            <a:endParaRPr lang="zh-CN" altLang="en-US" sz="3200" b="1" dirty="0">
              <a:solidFill>
                <a:schemeClr val="bg1"/>
              </a:solidFill>
              <a:ea typeface="华文仿宋" pitchFamily="2" charset="-122"/>
            </a:endParaRPr>
          </a:p>
        </p:txBody>
      </p:sp>
      <p:sp>
        <p:nvSpPr>
          <p:cNvPr id="519173" name="Rectangle 5"/>
          <p:cNvSpPr>
            <a:spLocks noChangeArrowheads="1"/>
          </p:cNvSpPr>
          <p:nvPr/>
        </p:nvSpPr>
        <p:spPr bwMode="auto">
          <a:xfrm>
            <a:off x="914400" y="914400"/>
            <a:ext cx="7315200" cy="4724400"/>
          </a:xfrm>
          <a:prstGeom prst="rect">
            <a:avLst/>
          </a:prstGeom>
          <a:noFill/>
          <a:ln w="9525">
            <a:solidFill>
              <a:srgbClr val="80808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9"/>
          <p:cNvSpPr>
            <a:spLocks noGrp="1"/>
          </p:cNvSpPr>
          <p:nvPr>
            <p:ph type="title" idx="4294967295"/>
          </p:nvPr>
        </p:nvSpPr>
        <p:spPr>
          <a:xfrm>
            <a:off x="0" y="0"/>
            <a:ext cx="5867400" cy="609600"/>
          </a:xfrm>
        </p:spPr>
        <p:txBody>
          <a:bodyPr>
            <a:normAutofit fontScale="90000"/>
          </a:bodyPr>
          <a:lstStyle/>
          <a:p>
            <a:pPr algn="l"/>
            <a:r>
              <a:rPr lang="zh-CN" altLang="en-US" sz="4000" b="1" smtClean="0">
                <a:solidFill>
                  <a:schemeClr val="bg1"/>
                </a:solidFill>
                <a:cs typeface="Arial" pitchFamily="34" charset="0"/>
              </a:rPr>
              <a:t>万里路家族成员构成</a:t>
            </a:r>
          </a:p>
        </p:txBody>
      </p:sp>
      <p:pic>
        <p:nvPicPr>
          <p:cNvPr id="446467" name="Picture 5" descr="D:\Documents and Settings\wangq\Local Settings\Temporary Internet Files\Content.IE5\WOUTU0QG\MP900442964[1].jpg"/>
          <p:cNvPicPr>
            <a:picLocks noChangeAspect="1" noChangeArrowheads="1"/>
          </p:cNvPicPr>
          <p:nvPr/>
        </p:nvPicPr>
        <p:blipFill>
          <a:blip r:embed="rId2" cstate="print"/>
          <a:srcRect/>
          <a:stretch>
            <a:fillRect/>
          </a:stretch>
        </p:blipFill>
        <p:spPr bwMode="auto">
          <a:xfrm>
            <a:off x="4567238" y="1401763"/>
            <a:ext cx="1928812" cy="1284287"/>
          </a:xfrm>
          <a:prstGeom prst="rect">
            <a:avLst/>
          </a:prstGeom>
          <a:noFill/>
          <a:ln w="9525">
            <a:noFill/>
            <a:miter lim="800000"/>
            <a:headEnd/>
            <a:tailEnd/>
          </a:ln>
        </p:spPr>
      </p:pic>
      <p:pic>
        <p:nvPicPr>
          <p:cNvPr id="446468" name="Picture 7" descr="D:\Documents and Settings\wangq\Local Settings\Temporary Internet Files\Content.IE5\2IP6UL00\MP900430947[1].jpg"/>
          <p:cNvPicPr>
            <a:picLocks noChangeAspect="1" noChangeArrowheads="1"/>
          </p:cNvPicPr>
          <p:nvPr/>
        </p:nvPicPr>
        <p:blipFill>
          <a:blip r:embed="rId3" cstate="print"/>
          <a:srcRect/>
          <a:stretch>
            <a:fillRect/>
          </a:stretch>
        </p:blipFill>
        <p:spPr bwMode="auto">
          <a:xfrm>
            <a:off x="6492875" y="1401763"/>
            <a:ext cx="1919288" cy="1279525"/>
          </a:xfrm>
          <a:prstGeom prst="rect">
            <a:avLst/>
          </a:prstGeom>
          <a:noFill/>
          <a:ln w="9525">
            <a:noFill/>
            <a:miter lim="800000"/>
            <a:headEnd/>
            <a:tailEnd/>
          </a:ln>
        </p:spPr>
      </p:pic>
      <p:sp>
        <p:nvSpPr>
          <p:cNvPr id="446469" name="TextBox 17"/>
          <p:cNvSpPr txBox="1">
            <a:spLocks noChangeArrowheads="1"/>
          </p:cNvSpPr>
          <p:nvPr/>
        </p:nvSpPr>
        <p:spPr bwMode="auto">
          <a:xfrm>
            <a:off x="3962400" y="1858963"/>
            <a:ext cx="854075" cy="641350"/>
          </a:xfrm>
          <a:prstGeom prst="rect">
            <a:avLst/>
          </a:prstGeom>
          <a:noFill/>
          <a:ln w="9525">
            <a:noFill/>
            <a:miter lim="800000"/>
            <a:headEnd/>
            <a:tailEnd/>
          </a:ln>
        </p:spPr>
        <p:txBody>
          <a:bodyPr>
            <a:spAutoFit/>
          </a:bodyPr>
          <a:lstStyle/>
          <a:p>
            <a:r>
              <a:rPr lang="zh-CN" altLang="en-US">
                <a:solidFill>
                  <a:srgbClr val="66CCFF"/>
                </a:solidFill>
              </a:rPr>
              <a:t>远用视力</a:t>
            </a:r>
          </a:p>
        </p:txBody>
      </p:sp>
      <p:pic>
        <p:nvPicPr>
          <p:cNvPr id="446470" name="Picture 10" descr="D:\Documents and Settings\wangq\Local Settings\Temporary Internet Files\Content.IE5\27X493EE\MC900432517[1].wmf"/>
          <p:cNvPicPr>
            <a:picLocks noChangeAspect="1" noChangeArrowheads="1"/>
          </p:cNvPicPr>
          <p:nvPr/>
        </p:nvPicPr>
        <p:blipFill>
          <a:blip r:embed="rId4" cstate="print"/>
          <a:srcRect/>
          <a:stretch>
            <a:fillRect/>
          </a:stretch>
        </p:blipFill>
        <p:spPr bwMode="auto">
          <a:xfrm>
            <a:off x="4773613" y="2795588"/>
            <a:ext cx="1363662" cy="1090612"/>
          </a:xfrm>
          <a:prstGeom prst="rect">
            <a:avLst/>
          </a:prstGeom>
          <a:noFill/>
          <a:ln w="9525">
            <a:noFill/>
            <a:miter lim="800000"/>
            <a:headEnd/>
            <a:tailEnd/>
          </a:ln>
        </p:spPr>
      </p:pic>
      <p:sp>
        <p:nvSpPr>
          <p:cNvPr id="446471" name="TextBox 22"/>
          <p:cNvSpPr txBox="1">
            <a:spLocks noChangeArrowheads="1"/>
          </p:cNvSpPr>
          <p:nvPr/>
        </p:nvSpPr>
        <p:spPr bwMode="auto">
          <a:xfrm>
            <a:off x="3840163" y="3108325"/>
            <a:ext cx="990600" cy="641350"/>
          </a:xfrm>
          <a:prstGeom prst="rect">
            <a:avLst/>
          </a:prstGeom>
          <a:noFill/>
          <a:ln w="9525">
            <a:noFill/>
            <a:miter lim="800000"/>
            <a:headEnd/>
            <a:tailEnd/>
          </a:ln>
        </p:spPr>
        <p:txBody>
          <a:bodyPr>
            <a:spAutoFit/>
          </a:bodyPr>
          <a:lstStyle/>
          <a:p>
            <a:r>
              <a:rPr lang="zh-CN" altLang="en-US">
                <a:solidFill>
                  <a:srgbClr val="66CCFF"/>
                </a:solidFill>
              </a:rPr>
              <a:t>中距离视力</a:t>
            </a:r>
          </a:p>
        </p:txBody>
      </p:sp>
      <p:pic>
        <p:nvPicPr>
          <p:cNvPr id="446472" name="Picture 12" descr="D:\Documents and Settings\wangq\Local Settings\Temporary Internet Files\Content.IE5\BGH08X9I\MP900433172[1].jpg"/>
          <p:cNvPicPr>
            <a:picLocks noChangeAspect="1" noChangeArrowheads="1"/>
          </p:cNvPicPr>
          <p:nvPr/>
        </p:nvPicPr>
        <p:blipFill>
          <a:blip r:embed="rId5" cstate="print"/>
          <a:srcRect/>
          <a:stretch>
            <a:fillRect/>
          </a:stretch>
        </p:blipFill>
        <p:spPr bwMode="auto">
          <a:xfrm>
            <a:off x="6196013" y="2682875"/>
            <a:ext cx="1516062" cy="1519238"/>
          </a:xfrm>
          <a:prstGeom prst="rect">
            <a:avLst/>
          </a:prstGeom>
          <a:noFill/>
          <a:ln w="9525">
            <a:noFill/>
            <a:miter lim="800000"/>
            <a:headEnd/>
            <a:tailEnd/>
          </a:ln>
        </p:spPr>
      </p:pic>
      <p:pic>
        <p:nvPicPr>
          <p:cNvPr id="446473" name="Picture 15" descr="D:\Documents and Settings\wangq\Local Settings\Temporary Internet Files\Content.IE5\GQBHR795\MC900432564[1].png"/>
          <p:cNvPicPr>
            <a:picLocks noChangeAspect="1" noChangeArrowheads="1"/>
          </p:cNvPicPr>
          <p:nvPr/>
        </p:nvPicPr>
        <p:blipFill>
          <a:blip r:embed="rId6" cstate="print"/>
          <a:srcRect/>
          <a:stretch>
            <a:fillRect/>
          </a:stretch>
        </p:blipFill>
        <p:spPr bwMode="auto">
          <a:xfrm>
            <a:off x="7680325" y="2713038"/>
            <a:ext cx="1433513" cy="1431925"/>
          </a:xfrm>
          <a:prstGeom prst="rect">
            <a:avLst/>
          </a:prstGeom>
          <a:noFill/>
          <a:ln w="9525">
            <a:noFill/>
            <a:miter lim="800000"/>
            <a:headEnd/>
            <a:tailEnd/>
          </a:ln>
        </p:spPr>
      </p:pic>
      <p:pic>
        <p:nvPicPr>
          <p:cNvPr id="446474" name="Picture 16" descr="D:\Documents and Settings\wangq\Local Settings\Temporary Internet Files\Content.IE5\GQBHR795\MC900441340[1].png"/>
          <p:cNvPicPr>
            <a:picLocks noChangeAspect="1" noChangeArrowheads="1"/>
          </p:cNvPicPr>
          <p:nvPr/>
        </p:nvPicPr>
        <p:blipFill>
          <a:blip r:embed="rId7" cstate="print"/>
          <a:srcRect/>
          <a:stretch>
            <a:fillRect/>
          </a:stretch>
        </p:blipFill>
        <p:spPr bwMode="auto">
          <a:xfrm>
            <a:off x="4708525" y="5241925"/>
            <a:ext cx="1022350" cy="1022350"/>
          </a:xfrm>
          <a:prstGeom prst="rect">
            <a:avLst/>
          </a:prstGeom>
          <a:noFill/>
          <a:ln w="9525">
            <a:noFill/>
            <a:miter lim="800000"/>
            <a:headEnd/>
            <a:tailEnd/>
          </a:ln>
        </p:spPr>
      </p:pic>
      <p:sp>
        <p:nvSpPr>
          <p:cNvPr id="446475" name="TextBox 28"/>
          <p:cNvSpPr txBox="1">
            <a:spLocks noChangeArrowheads="1"/>
          </p:cNvSpPr>
          <p:nvPr/>
        </p:nvSpPr>
        <p:spPr bwMode="auto">
          <a:xfrm>
            <a:off x="4084638" y="5456238"/>
            <a:ext cx="762000" cy="641350"/>
          </a:xfrm>
          <a:prstGeom prst="rect">
            <a:avLst/>
          </a:prstGeom>
          <a:noFill/>
          <a:ln w="9525">
            <a:noFill/>
            <a:miter lim="800000"/>
            <a:headEnd/>
            <a:tailEnd/>
          </a:ln>
        </p:spPr>
        <p:txBody>
          <a:bodyPr>
            <a:spAutoFit/>
          </a:bodyPr>
          <a:lstStyle/>
          <a:p>
            <a:r>
              <a:rPr lang="zh-CN" altLang="en-US">
                <a:solidFill>
                  <a:srgbClr val="66CCFF"/>
                </a:solidFill>
              </a:rPr>
              <a:t>近用视力</a:t>
            </a:r>
          </a:p>
        </p:txBody>
      </p:sp>
      <p:pic>
        <p:nvPicPr>
          <p:cNvPr id="446476" name="Picture 17" descr="D:\Documents and Settings\wangq\Desktop\t617n6264585.jpg"/>
          <p:cNvPicPr>
            <a:picLocks noChangeAspect="1" noChangeArrowheads="1"/>
          </p:cNvPicPr>
          <p:nvPr/>
        </p:nvPicPr>
        <p:blipFill>
          <a:blip r:embed="rId8" cstate="print"/>
          <a:srcRect/>
          <a:stretch>
            <a:fillRect/>
          </a:stretch>
        </p:blipFill>
        <p:spPr bwMode="auto">
          <a:xfrm>
            <a:off x="4648200" y="3978275"/>
            <a:ext cx="1508125" cy="1144588"/>
          </a:xfrm>
          <a:prstGeom prst="rect">
            <a:avLst/>
          </a:prstGeom>
          <a:noFill/>
          <a:ln w="9525">
            <a:noFill/>
            <a:miter lim="800000"/>
            <a:headEnd/>
            <a:tailEnd/>
          </a:ln>
        </p:spPr>
      </p:pic>
      <p:pic>
        <p:nvPicPr>
          <p:cNvPr id="446477" name="Picture 22" descr="D:\Documents and Settings\wangq\Local Settings\Temporary Internet Files\Content.IE5\BGH08X9I\MC900432665[1].png"/>
          <p:cNvPicPr>
            <a:picLocks noChangeAspect="1" noChangeArrowheads="1"/>
          </p:cNvPicPr>
          <p:nvPr/>
        </p:nvPicPr>
        <p:blipFill>
          <a:blip r:embed="rId9" cstate="print"/>
          <a:srcRect/>
          <a:stretch>
            <a:fillRect/>
          </a:stretch>
        </p:blipFill>
        <p:spPr bwMode="auto">
          <a:xfrm>
            <a:off x="5813425" y="5083175"/>
            <a:ext cx="1471613" cy="1470025"/>
          </a:xfrm>
          <a:prstGeom prst="rect">
            <a:avLst/>
          </a:prstGeom>
          <a:noFill/>
          <a:ln w="9525">
            <a:noFill/>
            <a:miter lim="800000"/>
            <a:headEnd/>
            <a:tailEnd/>
          </a:ln>
        </p:spPr>
      </p:pic>
      <p:pic>
        <p:nvPicPr>
          <p:cNvPr id="446478" name="Picture 23" descr="D:\Documents and Settings\wangq\Local Settings\Temporary Internet Files\Content.IE5\WOUTU0QG\MC900441734[1].png"/>
          <p:cNvPicPr>
            <a:picLocks noChangeAspect="1" noChangeArrowheads="1"/>
          </p:cNvPicPr>
          <p:nvPr/>
        </p:nvPicPr>
        <p:blipFill>
          <a:blip r:embed="rId10" cstate="print"/>
          <a:srcRect/>
          <a:stretch>
            <a:fillRect/>
          </a:stretch>
        </p:blipFill>
        <p:spPr bwMode="auto">
          <a:xfrm>
            <a:off x="7239000" y="4876800"/>
            <a:ext cx="1692275" cy="1692275"/>
          </a:xfrm>
          <a:prstGeom prst="rect">
            <a:avLst/>
          </a:prstGeom>
          <a:noFill/>
          <a:ln w="9525">
            <a:noFill/>
            <a:miter lim="800000"/>
            <a:headEnd/>
            <a:tailEnd/>
          </a:ln>
        </p:spPr>
      </p:pic>
      <p:sp>
        <p:nvSpPr>
          <p:cNvPr id="45" name="Up-Down Arrow 44"/>
          <p:cNvSpPr/>
          <p:nvPr/>
        </p:nvSpPr>
        <p:spPr>
          <a:xfrm>
            <a:off x="2362200" y="1295400"/>
            <a:ext cx="396240" cy="5303520"/>
          </a:xfrm>
          <a:prstGeom prst="upDownArrow">
            <a:avLst/>
          </a:prstGeom>
          <a:solidFill>
            <a:srgbClr val="66CCFF"/>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a:solidFill>
                <a:srgbClr val="FFFFFF"/>
              </a:solidFill>
              <a:cs typeface="Arial" pitchFamily="34" charset="0"/>
            </a:endParaRPr>
          </a:p>
        </p:txBody>
      </p:sp>
      <p:sp>
        <p:nvSpPr>
          <p:cNvPr id="446490" name="TextBox 45"/>
          <p:cNvSpPr txBox="1">
            <a:spLocks noChangeArrowheads="1"/>
          </p:cNvSpPr>
          <p:nvPr/>
        </p:nvSpPr>
        <p:spPr bwMode="auto">
          <a:xfrm>
            <a:off x="1600200" y="2667000"/>
            <a:ext cx="898525" cy="1739900"/>
          </a:xfrm>
          <a:prstGeom prst="rect">
            <a:avLst/>
          </a:prstGeom>
          <a:noFill/>
          <a:ln w="9525">
            <a:noFill/>
            <a:miter lim="800000"/>
            <a:headEnd/>
            <a:tailEnd/>
          </a:ln>
        </p:spPr>
        <p:txBody>
          <a:bodyPr>
            <a:spAutoFit/>
          </a:bodyPr>
          <a:lstStyle/>
          <a:p>
            <a:r>
              <a:rPr lang="zh-CN" altLang="en-US" dirty="0"/>
              <a:t>万里路</a:t>
            </a:r>
            <a:endParaRPr lang="en-US" altLang="zh-CN" dirty="0"/>
          </a:p>
          <a:p>
            <a:endParaRPr lang="en-US" altLang="zh-CN" dirty="0"/>
          </a:p>
          <a:p>
            <a:r>
              <a:rPr lang="zh-CN" altLang="en-US" dirty="0"/>
              <a:t>自由视</a:t>
            </a:r>
            <a:endParaRPr lang="en-US" altLang="zh-CN" dirty="0"/>
          </a:p>
          <a:p>
            <a:r>
              <a:rPr lang="zh-CN" altLang="en-US" dirty="0"/>
              <a:t>舒适型</a:t>
            </a:r>
            <a:endParaRPr lang="en-US" altLang="zh-CN" dirty="0"/>
          </a:p>
          <a:p>
            <a:r>
              <a:rPr lang="zh-CN" altLang="en-US" dirty="0"/>
              <a:t>睿视</a:t>
            </a:r>
            <a:endParaRPr lang="en-US" altLang="zh-CN" dirty="0"/>
          </a:p>
          <a:p>
            <a:endParaRPr lang="zh-CN" altLang="en-US" dirty="0"/>
          </a:p>
        </p:txBody>
      </p:sp>
      <p:sp>
        <p:nvSpPr>
          <p:cNvPr id="47" name="Up-Down Arrow 46"/>
          <p:cNvSpPr/>
          <p:nvPr/>
        </p:nvSpPr>
        <p:spPr>
          <a:xfrm>
            <a:off x="1219200" y="1249680"/>
            <a:ext cx="396240" cy="3124200"/>
          </a:xfrm>
          <a:prstGeom prst="up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solidFill>
                <a:srgbClr val="FFFFFF"/>
              </a:solidFill>
              <a:cs typeface="Arial" pitchFamily="34" charset="0"/>
            </a:endParaRPr>
          </a:p>
        </p:txBody>
      </p:sp>
      <p:sp>
        <p:nvSpPr>
          <p:cNvPr id="446494" name="TextBox 47"/>
          <p:cNvSpPr txBox="1">
            <a:spLocks noChangeArrowheads="1"/>
          </p:cNvSpPr>
          <p:nvPr/>
        </p:nvSpPr>
        <p:spPr bwMode="auto">
          <a:xfrm>
            <a:off x="411163" y="1676400"/>
            <a:ext cx="990600" cy="915988"/>
          </a:xfrm>
          <a:prstGeom prst="rect">
            <a:avLst/>
          </a:prstGeom>
          <a:noFill/>
          <a:ln w="9525">
            <a:noFill/>
            <a:miter lim="800000"/>
            <a:headEnd/>
            <a:tailEnd/>
          </a:ln>
        </p:spPr>
        <p:txBody>
          <a:bodyPr>
            <a:spAutoFit/>
          </a:bodyPr>
          <a:lstStyle/>
          <a:p>
            <a:r>
              <a:rPr lang="zh-CN" altLang="en-US"/>
              <a:t>万里路运动专用镜片</a:t>
            </a:r>
          </a:p>
        </p:txBody>
      </p:sp>
      <p:sp>
        <p:nvSpPr>
          <p:cNvPr id="49" name="Up-Down Arrow 48"/>
          <p:cNvSpPr/>
          <p:nvPr/>
        </p:nvSpPr>
        <p:spPr>
          <a:xfrm>
            <a:off x="822960" y="2712720"/>
            <a:ext cx="396240" cy="3794760"/>
          </a:xfrm>
          <a:prstGeom prst="up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solidFill>
                <a:srgbClr val="FFFFFF"/>
              </a:solidFill>
              <a:cs typeface="Arial" pitchFamily="34" charset="0"/>
            </a:endParaRPr>
          </a:p>
        </p:txBody>
      </p:sp>
      <p:sp>
        <p:nvSpPr>
          <p:cNvPr id="446498" name="TextBox 49"/>
          <p:cNvSpPr txBox="1">
            <a:spLocks noChangeArrowheads="1"/>
          </p:cNvSpPr>
          <p:nvPr/>
        </p:nvSpPr>
        <p:spPr bwMode="auto">
          <a:xfrm>
            <a:off x="46038" y="4237038"/>
            <a:ext cx="960437" cy="915987"/>
          </a:xfrm>
          <a:prstGeom prst="rect">
            <a:avLst/>
          </a:prstGeom>
          <a:noFill/>
          <a:ln w="9525">
            <a:noFill/>
            <a:miter lim="800000"/>
            <a:headEnd/>
            <a:tailEnd/>
          </a:ln>
        </p:spPr>
        <p:txBody>
          <a:bodyPr>
            <a:spAutoFit/>
          </a:bodyPr>
          <a:lstStyle/>
          <a:p>
            <a:r>
              <a:rPr lang="zh-CN" altLang="en-US"/>
              <a:t>万里路电脑专用镜片</a:t>
            </a:r>
          </a:p>
        </p:txBody>
      </p:sp>
      <p:pic>
        <p:nvPicPr>
          <p:cNvPr id="446499" name="Picture 3" descr="C:\Documents and Settings\user\Desktop\Jobs Pending\Essilor\PPT Templates\16485124s.jpg"/>
          <p:cNvPicPr>
            <a:picLocks noChangeAspect="1" noChangeArrowheads="1"/>
          </p:cNvPicPr>
          <p:nvPr/>
        </p:nvPicPr>
        <p:blipFill>
          <a:blip r:embed="rId11" cstate="print"/>
          <a:srcRect/>
          <a:stretch>
            <a:fillRect/>
          </a:stretch>
        </p:blipFill>
        <p:spPr bwMode="auto">
          <a:xfrm>
            <a:off x="6492875" y="4106863"/>
            <a:ext cx="909638" cy="968375"/>
          </a:xfrm>
          <a:prstGeom prst="rect">
            <a:avLst/>
          </a:prstGeom>
          <a:noFill/>
          <a:ln w="9525">
            <a:noFill/>
            <a:miter lim="800000"/>
            <a:headEnd/>
            <a:tailEnd/>
          </a:ln>
        </p:spPr>
      </p:pic>
      <p:sp>
        <p:nvSpPr>
          <p:cNvPr id="26" name="Up-Down Arrow 44"/>
          <p:cNvSpPr/>
          <p:nvPr/>
        </p:nvSpPr>
        <p:spPr>
          <a:xfrm>
            <a:off x="3505200" y="1295400"/>
            <a:ext cx="396240" cy="5303520"/>
          </a:xfrm>
          <a:prstGeom prst="upDownArrow">
            <a:avLst/>
          </a:prstGeom>
          <a:solidFill>
            <a:schemeClr val="bg2">
              <a:lumMod val="10000"/>
            </a:schemeClr>
          </a:solidFill>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a:solidFill>
                <a:srgbClr val="FFFFFF"/>
              </a:solidFill>
              <a:cs typeface="Arial" pitchFamily="34" charset="0"/>
            </a:endParaRPr>
          </a:p>
        </p:txBody>
      </p:sp>
      <p:sp>
        <p:nvSpPr>
          <p:cNvPr id="27" name="TextBox 45"/>
          <p:cNvSpPr txBox="1">
            <a:spLocks noChangeArrowheads="1"/>
          </p:cNvSpPr>
          <p:nvPr/>
        </p:nvSpPr>
        <p:spPr bwMode="auto">
          <a:xfrm>
            <a:off x="2743200" y="2667000"/>
            <a:ext cx="898525" cy="2308324"/>
          </a:xfrm>
          <a:prstGeom prst="rect">
            <a:avLst/>
          </a:prstGeom>
          <a:noFill/>
          <a:ln w="9525">
            <a:noFill/>
            <a:miter lim="800000"/>
            <a:headEnd/>
            <a:tailEnd/>
          </a:ln>
        </p:spPr>
        <p:txBody>
          <a:bodyPr wrap="square">
            <a:spAutoFit/>
          </a:bodyPr>
          <a:lstStyle/>
          <a:p>
            <a:r>
              <a:rPr lang="zh-CN" altLang="en-US" dirty="0" smtClean="0"/>
              <a:t>万里路</a:t>
            </a:r>
            <a:endParaRPr lang="en-US" altLang="zh-CN" dirty="0" smtClean="0"/>
          </a:p>
          <a:p>
            <a:r>
              <a:rPr lang="en-US" altLang="zh-CN" dirty="0" smtClean="0"/>
              <a:t>S</a:t>
            </a:r>
            <a:r>
              <a:rPr lang="zh-CN" altLang="en-US" dirty="0" smtClean="0"/>
              <a:t>系列</a:t>
            </a:r>
            <a:endParaRPr lang="en-US" altLang="zh-CN" dirty="0" smtClean="0"/>
          </a:p>
          <a:p>
            <a:r>
              <a:rPr lang="en-US" altLang="zh-CN" dirty="0" smtClean="0"/>
              <a:t>A360</a:t>
            </a:r>
          </a:p>
          <a:p>
            <a:r>
              <a:rPr lang="en-US" altLang="zh-CN" dirty="0" smtClean="0"/>
              <a:t>F360</a:t>
            </a:r>
          </a:p>
          <a:p>
            <a:r>
              <a:rPr lang="en-US" altLang="zh-CN" dirty="0" smtClean="0"/>
              <a:t>3D</a:t>
            </a:r>
          </a:p>
          <a:p>
            <a:r>
              <a:rPr lang="en-US" altLang="zh-CN" dirty="0" smtClean="0"/>
              <a:t>4D</a:t>
            </a:r>
            <a:endParaRPr lang="en-US" altLang="zh-CN" dirty="0"/>
          </a:p>
          <a:p>
            <a:endParaRPr lang="en-US" altLang="zh-CN" dirty="0"/>
          </a:p>
          <a:p>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Fan</Template>
  <TotalTime>11067</TotalTime>
  <Words>3364</Words>
  <Application>Microsoft Office PowerPoint</Application>
  <PresentationFormat>全屏显示(4:3)</PresentationFormat>
  <Paragraphs>512</Paragraphs>
  <Slides>66</Slides>
  <Notes>16</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66</vt:i4>
      </vt:variant>
    </vt:vector>
  </HeadingPairs>
  <TitlesOfParts>
    <vt:vector size="70" baseType="lpstr">
      <vt:lpstr>Office 主题</vt:lpstr>
      <vt:lpstr>PHOTO-PAINT</vt:lpstr>
      <vt:lpstr>画笔图片</vt:lpstr>
      <vt:lpstr>Photo Editor Photo</vt:lpstr>
      <vt:lpstr>幻灯片 1</vt:lpstr>
      <vt:lpstr>幻灯片 2</vt:lpstr>
      <vt:lpstr>幻灯片 3</vt:lpstr>
      <vt:lpstr>依视路眼中的人们的配镜需求</vt:lpstr>
      <vt:lpstr>幻灯片 5</vt:lpstr>
      <vt:lpstr>幻灯片 6</vt:lpstr>
      <vt:lpstr>幻灯片 7</vt:lpstr>
      <vt:lpstr>幻灯片 8</vt:lpstr>
      <vt:lpstr>万里路家族成员构成</vt:lpstr>
      <vt:lpstr>√老视</vt:lpstr>
      <vt:lpstr>渐进多焦点是什么？</vt:lpstr>
      <vt:lpstr>有路的镜片 依视路</vt:lpstr>
      <vt:lpstr>幻灯片 13</vt:lpstr>
      <vt:lpstr>幻灯片 14</vt:lpstr>
      <vt:lpstr>幻灯片 15</vt:lpstr>
      <vt:lpstr>幻灯片 16</vt:lpstr>
      <vt:lpstr>幻灯片 17</vt:lpstr>
      <vt:lpstr>名词解释：</vt:lpstr>
      <vt:lpstr>幻灯片 19</vt:lpstr>
      <vt:lpstr>幻灯片 20</vt:lpstr>
      <vt:lpstr>幻灯片 21</vt:lpstr>
      <vt:lpstr>亚洲人的针对性参数</vt:lpstr>
      <vt:lpstr>5D参数: 眼睛-镜片</vt:lpstr>
      <vt:lpstr>幻灯片 24</vt:lpstr>
      <vt:lpstr>幻灯片 25</vt:lpstr>
      <vt:lpstr>电脑视觉综合症会对老视者产生什么影响？</vt:lpstr>
      <vt:lpstr>万里路电脑专用镜片</vt:lpstr>
      <vt:lpstr>幻灯片 28</vt:lpstr>
      <vt:lpstr>验光和订单时的注意事项 （请在阅读本页的同时参考万里路电脑专用镜片的测量卡）</vt:lpstr>
      <vt:lpstr>光度测量注意事项 （请在阅读本页的同时参考万里路电脑专用镜片的测量卡）</vt:lpstr>
      <vt:lpstr>割边注意事项 （请在阅读本页的同时参考万里路电脑专用镜片的测量卡）</vt:lpstr>
      <vt:lpstr>万里路电脑专用镜片：</vt:lpstr>
      <vt:lpstr>万里路电脑专用镜片：</vt:lpstr>
      <vt:lpstr>幻灯片 34</vt:lpstr>
      <vt:lpstr>幻灯片 35</vt:lpstr>
      <vt:lpstr>万里路运动专用镜片的特点</vt:lpstr>
      <vt:lpstr>产品特点&amp; 消费者利益点</vt:lpstr>
      <vt:lpstr>幻灯片 38</vt:lpstr>
      <vt:lpstr>幻灯片 39</vt:lpstr>
      <vt:lpstr>万里路®自由视全新版                                                      ——入门级产品</vt:lpstr>
      <vt:lpstr>万里路®自由视全新版 DFB特点：</vt:lpstr>
      <vt:lpstr>2、根据下加光多设计：近用视力区域依据自然的辐辏来恰当定位</vt:lpstr>
      <vt:lpstr>幻灯片 43</vt:lpstr>
      <vt:lpstr>万里路® 自由视DFB</vt:lpstr>
      <vt:lpstr>幻灯片 45</vt:lpstr>
      <vt:lpstr>幻灯片 46</vt:lpstr>
      <vt:lpstr>整体舒适系统设计</vt:lpstr>
      <vt:lpstr>整体舒适系统设计：</vt:lpstr>
      <vt:lpstr>万里路®舒适型全新版                                             —大众经典型</vt:lpstr>
      <vt:lpstr>幻灯片 50</vt:lpstr>
      <vt:lpstr>幻灯片 51</vt:lpstr>
      <vt:lpstr>幻灯片 52</vt:lpstr>
      <vt:lpstr>万里路®睿视TM全新版</vt:lpstr>
      <vt:lpstr>幻灯片 54</vt:lpstr>
      <vt:lpstr>幻灯片 55</vt:lpstr>
      <vt:lpstr>幻灯片 56</vt:lpstr>
      <vt:lpstr>幻灯片 57</vt:lpstr>
      <vt:lpstr>看远—视觉更清晰敏锐</vt:lpstr>
      <vt:lpstr>看中—视野更宽，周边不适感更小</vt:lpstr>
      <vt:lpstr>看中距离：增宽30%</vt:lpstr>
      <vt:lpstr>看中距离：增宽30%</vt:lpstr>
      <vt:lpstr>看近—视野更大，自是更自然舒适</vt:lpstr>
      <vt:lpstr>幻灯片 63</vt:lpstr>
      <vt:lpstr>幻灯片 64</vt:lpstr>
      <vt:lpstr>幻灯片 65</vt:lpstr>
      <vt:lpstr>正确认识客户，  对应需求，  是成功销售的不二法门！</vt:lpstr>
    </vt:vector>
  </TitlesOfParts>
  <Company>ESSILOR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dingyd</dc:creator>
  <cp:lastModifiedBy>Tian</cp:lastModifiedBy>
  <cp:revision>564</cp:revision>
  <dcterms:created xsi:type="dcterms:W3CDTF">2011-05-17T20:26:01Z</dcterms:created>
  <dcterms:modified xsi:type="dcterms:W3CDTF">2013-05-24T05:01:35Z</dcterms:modified>
</cp:coreProperties>
</file>